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68" r:id="rId2"/>
    <p:sldId id="325" r:id="rId3"/>
    <p:sldId id="417" r:id="rId4"/>
    <p:sldId id="369" r:id="rId5"/>
    <p:sldId id="372" r:id="rId6"/>
    <p:sldId id="373" r:id="rId7"/>
    <p:sldId id="418" r:id="rId8"/>
    <p:sldId id="374" r:id="rId9"/>
    <p:sldId id="375" r:id="rId10"/>
    <p:sldId id="395" r:id="rId11"/>
    <p:sldId id="376" r:id="rId12"/>
    <p:sldId id="412" r:id="rId13"/>
    <p:sldId id="415" r:id="rId14"/>
    <p:sldId id="377" r:id="rId15"/>
    <p:sldId id="394" r:id="rId16"/>
    <p:sldId id="379" r:id="rId17"/>
    <p:sldId id="413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92" r:id="rId27"/>
    <p:sldId id="388" r:id="rId28"/>
    <p:sldId id="393" r:id="rId29"/>
    <p:sldId id="414" r:id="rId30"/>
    <p:sldId id="389" r:id="rId31"/>
    <p:sldId id="416" r:id="rId32"/>
    <p:sldId id="390" r:id="rId33"/>
    <p:sldId id="391" r:id="rId34"/>
    <p:sldId id="396" r:id="rId35"/>
    <p:sldId id="397" r:id="rId36"/>
    <p:sldId id="399" r:id="rId37"/>
    <p:sldId id="398" r:id="rId38"/>
    <p:sldId id="400" r:id="rId39"/>
    <p:sldId id="401" r:id="rId40"/>
    <p:sldId id="402" r:id="rId41"/>
    <p:sldId id="403" r:id="rId42"/>
    <p:sldId id="404" r:id="rId43"/>
    <p:sldId id="405" r:id="rId44"/>
    <p:sldId id="406" r:id="rId45"/>
    <p:sldId id="407" r:id="rId46"/>
    <p:sldId id="408" r:id="rId47"/>
    <p:sldId id="409" r:id="rId48"/>
    <p:sldId id="410" r:id="rId49"/>
    <p:sldId id="411" r:id="rId5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2"/>
    <a:srgbClr val="E3A856"/>
    <a:srgbClr val="00487B"/>
    <a:srgbClr val="007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6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4AA66347-1705-604F-BA79-6BEC32AA6CF3}" type="datetimeFigureOut">
              <a:rPr lang="en-US"/>
              <a:pPr/>
              <a:t>3/28/16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5E9AA51F-A2E3-9341-B2CB-1728D4E50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831D5D12-A136-8C42-B19C-727A26E1A954}" type="datetimeFigureOut">
              <a:rPr lang="en-US"/>
              <a:pPr/>
              <a:t>3/28/16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D0EC86D2-705E-4E4C-92F1-3F60E1FEA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1pPr>
    <a:lvl2pPr marL="4572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2pPr>
    <a:lvl3pPr marL="9144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3pPr>
    <a:lvl4pPr marL="13716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4pPr>
    <a:lvl5pPr marL="18288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705600" cy="1323439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44224"/>
            <a:ext cx="6705600" cy="584776"/>
          </a:xfrm>
        </p:spPr>
        <p:txBody>
          <a:bodyPr/>
          <a:lstStyle>
            <a:lvl1pPr marL="0" indent="0" algn="l">
              <a:buNone/>
              <a:defRPr b="0" i="1">
                <a:solidFill>
                  <a:srgbClr val="002F52"/>
                </a:solidFill>
                <a:latin typeface="Palatino Linotype"/>
                <a:cs typeface="Palatino Linotyp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B58BF-0238-3F4F-8BA7-21C649890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0292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B5920-6679-BF41-B08A-9584B2210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4DB79-9026-674A-8CB3-9EAE7ABF0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4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3886200"/>
            <a:ext cx="6970713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F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B502E-8220-0E45-A607-89882E719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12FFB-A18C-3840-85CB-E62EB7E86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049588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447465"/>
            <a:ext cx="3049588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7465"/>
            <a:ext cx="4041775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29865-FE12-2F45-8BED-9DCF4942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A015E-868B-B341-95D9-0FA327E2F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830AA-CAC2-8443-BECC-E3B2EC33C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4049"/>
            <a:ext cx="20177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4049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816100"/>
            <a:ext cx="20177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6AB29-9E45-A142-B4B0-C024F442E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BC640-4201-D944-B7D0-20CEF8837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wordmark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1163" y="146050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320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2592388"/>
            <a:ext cx="7239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2255520" y="3383280"/>
            <a:ext cx="6858001" cy="91438"/>
          </a:xfrm>
          <a:prstGeom prst="rect">
            <a:avLst/>
          </a:prstGeom>
          <a:solidFill>
            <a:srgbClr val="002F52"/>
          </a:solidFill>
          <a:ln>
            <a:noFill/>
          </a:ln>
          <a:effectLst>
            <a:innerShdw blurRad="63500" dist="50800" dir="13500000">
              <a:srgbClr val="E3A856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-2324100" y="3406775"/>
            <a:ext cx="6858000" cy="44450"/>
          </a:xfrm>
          <a:prstGeom prst="rect">
            <a:avLst/>
          </a:prstGeom>
          <a:solidFill>
            <a:srgbClr val="E3A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6400800" y="64008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938"/>
            <a:ext cx="838200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F8B8C109-74AB-CD4E-9842-A6AE79242E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3" descr="ford-school_blue-vertical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381000"/>
            <a:ext cx="73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-personal.umich.edu/~alandear/glossary/intro.html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personal.umich.edu/~alandear/glossary/intro.html" TargetMode="Externa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999" y="1066800"/>
            <a:ext cx="7667625" cy="2308324"/>
          </a:xfrm>
        </p:spPr>
        <p:txBody>
          <a:bodyPr/>
          <a:lstStyle/>
          <a:p>
            <a:r>
              <a:rPr lang="en-US" sz="3600" dirty="0" smtClean="0"/>
              <a:t>Rules of Origin,</a:t>
            </a:r>
            <a:br>
              <a:rPr lang="en-US" sz="3600" dirty="0" smtClean="0"/>
            </a:br>
            <a:r>
              <a:rPr lang="en-US" sz="3600" dirty="0" smtClean="0"/>
              <a:t>                Origins </a:t>
            </a:r>
            <a:r>
              <a:rPr lang="en-US" sz="3600" dirty="0" smtClean="0"/>
              <a:t>of Terms,</a:t>
            </a:r>
            <a:br>
              <a:rPr lang="en-US" sz="3600" dirty="0" smtClean="0"/>
            </a:br>
            <a:r>
              <a:rPr lang="en-US" sz="3600" dirty="0" smtClean="0"/>
              <a:t>                            and </a:t>
            </a:r>
            <a:r>
              <a:rPr lang="en-US" sz="3600" dirty="0" smtClean="0"/>
              <a:t>Terms of Trade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128075"/>
            <a:ext cx="6705600" cy="1175706"/>
          </a:xfrm>
        </p:spPr>
        <p:txBody>
          <a:bodyPr/>
          <a:lstStyle/>
          <a:p>
            <a:pPr algn="ctr"/>
            <a:r>
              <a:rPr lang="en-US" dirty="0" smtClean="0"/>
              <a:t>Alan V. Deardorff</a:t>
            </a:r>
          </a:p>
          <a:p>
            <a:pPr algn="ctr"/>
            <a:r>
              <a:rPr lang="en-US" dirty="0" smtClean="0"/>
              <a:t>University of Michigan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771078" y="4528966"/>
            <a:ext cx="6705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0" dirty="0" smtClean="0"/>
              <a:t>Lunch talk at Yale</a:t>
            </a:r>
          </a:p>
          <a:p>
            <a:pPr algn="ctr"/>
            <a:r>
              <a:rPr lang="en-US" sz="2400" i="0" dirty="0" smtClean="0"/>
              <a:t>March 29, 2016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116660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  <a:ln w="127000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</a:t>
            </a:r>
            <a:r>
              <a:rPr lang="en-US" dirty="0"/>
              <a:t>CES function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8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“CES function”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4512004"/>
          </a:xfrm>
        </p:spPr>
        <p:txBody>
          <a:bodyPr/>
          <a:lstStyle/>
          <a:p>
            <a:r>
              <a:rPr lang="en-US" sz="2800" dirty="0" smtClean="0"/>
              <a:t>Definition </a:t>
            </a:r>
            <a:endParaRPr lang="en-US" sz="2800" dirty="0" smtClean="0"/>
          </a:p>
          <a:p>
            <a:pPr lvl="1"/>
            <a:r>
              <a:rPr lang="en-US" sz="2400" dirty="0" smtClean="0"/>
              <a:t>With arguments </a:t>
            </a:r>
            <a:r>
              <a:rPr lang="en-US" sz="2400" i="1" dirty="0" smtClean="0"/>
              <a:t>x</a:t>
            </a:r>
            <a:r>
              <a:rPr lang="en-US" sz="2400" dirty="0" smtClean="0"/>
              <a:t> = 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 , </a:t>
            </a:r>
            <a:r>
              <a:rPr lang="en-US" sz="2400" i="1" dirty="0" err="1" smtClean="0"/>
              <a:t>x</a:t>
            </a:r>
            <a:r>
              <a:rPr lang="en-US" sz="2400" i="1" baseline="-25000" dirty="0" err="1"/>
              <a:t>n</a:t>
            </a:r>
            <a:r>
              <a:rPr lang="en-US" sz="2400" dirty="0" smtClean="0"/>
              <a:t> )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here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i</a:t>
            </a:r>
            <a:r>
              <a:rPr lang="en-US" sz="2400" dirty="0"/>
              <a:t>, </a:t>
            </a:r>
            <a:r>
              <a:rPr lang="en-US" sz="2400" i="1" dirty="0"/>
              <a:t>A</a:t>
            </a:r>
            <a:r>
              <a:rPr lang="en-US" sz="2400" dirty="0"/>
              <a:t> are positive constants </a:t>
            </a:r>
            <a:r>
              <a:rPr lang="en-US" sz="2400" dirty="0" smtClean="0"/>
              <a:t>and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s the elasticity of substitution.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2959100"/>
            <a:ext cx="3251200" cy="92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25" y="4448175"/>
            <a:ext cx="17018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“CES function”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3711786"/>
          </a:xfrm>
        </p:spPr>
        <p:txBody>
          <a:bodyPr/>
          <a:lstStyle/>
          <a:p>
            <a:r>
              <a:rPr lang="en-US" sz="2800" dirty="0" smtClean="0"/>
              <a:t>Substance introduced by </a:t>
            </a:r>
          </a:p>
          <a:p>
            <a:pPr lvl="1"/>
            <a:r>
              <a:rPr lang="en-US" sz="2400" dirty="0"/>
              <a:t>Arrow, </a:t>
            </a:r>
            <a:r>
              <a:rPr lang="en-US" sz="2400" dirty="0" smtClean="0"/>
              <a:t>et al.  1961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r>
              <a:rPr lang="en-US" sz="2400" dirty="0" smtClean="0"/>
              <a:t>Motive</a:t>
            </a:r>
            <a:r>
              <a:rPr lang="en-US" sz="2400" dirty="0" smtClean="0"/>
              <a:t>:  To </a:t>
            </a:r>
            <a:r>
              <a:rPr lang="en-US" sz="2400" dirty="0"/>
              <a:t>"derive a mathematical function having the properties of </a:t>
            </a:r>
            <a:endParaRPr lang="en-US" sz="2400" dirty="0" smtClean="0"/>
          </a:p>
          <a:p>
            <a:pPr lvl="2"/>
            <a:r>
              <a:rPr lang="en-US" sz="2000" dirty="0" smtClean="0"/>
              <a:t>(</a:t>
            </a:r>
            <a:r>
              <a:rPr lang="en-US" sz="2000" dirty="0" err="1"/>
              <a:t>i</a:t>
            </a:r>
            <a:r>
              <a:rPr lang="en-US" sz="2000" dirty="0"/>
              <a:t>) homogeneity, </a:t>
            </a:r>
            <a:endParaRPr lang="en-US" sz="2000" dirty="0" smtClean="0"/>
          </a:p>
          <a:p>
            <a:pPr lvl="2"/>
            <a:r>
              <a:rPr lang="en-US" sz="2000" dirty="0" smtClean="0"/>
              <a:t>(</a:t>
            </a:r>
            <a:r>
              <a:rPr lang="en-US" sz="2000" dirty="0"/>
              <a:t>ii) constant elasticity between capital and labor, and </a:t>
            </a:r>
            <a:endParaRPr lang="en-US" sz="2000" dirty="0" smtClean="0"/>
          </a:p>
          <a:p>
            <a:pPr lvl="2"/>
            <a:r>
              <a:rPr lang="en-US" sz="2000" dirty="0" smtClean="0"/>
              <a:t>(</a:t>
            </a:r>
            <a:r>
              <a:rPr lang="en-US" sz="2000" dirty="0"/>
              <a:t>iii) the possibility of different elasticities for different industries."</a:t>
            </a:r>
            <a:endParaRPr lang="en-US" sz="20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5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“CES function”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2012859"/>
          </a:xfrm>
        </p:spPr>
        <p:txBody>
          <a:bodyPr/>
          <a:lstStyle/>
          <a:p>
            <a:r>
              <a:rPr lang="en-US" sz="2400" dirty="0" smtClean="0"/>
              <a:t>Arrow</a:t>
            </a:r>
            <a:r>
              <a:rPr lang="en-US" sz="2400" dirty="0"/>
              <a:t>, K.J., H.B. </a:t>
            </a:r>
            <a:r>
              <a:rPr lang="en-US" sz="2400" dirty="0" err="1"/>
              <a:t>Chenery</a:t>
            </a:r>
            <a:r>
              <a:rPr lang="en-US" sz="2400" dirty="0"/>
              <a:t>, B.S. </a:t>
            </a:r>
            <a:r>
              <a:rPr lang="en-US" sz="2400" dirty="0" err="1"/>
              <a:t>Minhas</a:t>
            </a:r>
            <a:r>
              <a:rPr lang="en-US" sz="2400" dirty="0"/>
              <a:t>, and R.M. Solow. 1961. "Capital-Labor Substitution and Economic Efficiency," </a:t>
            </a:r>
            <a:r>
              <a:rPr lang="en-US" sz="2400" i="1" dirty="0"/>
              <a:t>Review of Economics and Statistics</a:t>
            </a:r>
            <a:r>
              <a:rPr lang="en-US" sz="2400" dirty="0"/>
              <a:t> 43(3), (August), pp. 225-250</a:t>
            </a:r>
            <a:r>
              <a:rPr lang="en-US" sz="2400" dirty="0" smtClean="0"/>
              <a:t>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29" y="3663845"/>
            <a:ext cx="16256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145" y="3663846"/>
            <a:ext cx="1168400" cy="20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47" y="3656316"/>
            <a:ext cx="1458535" cy="20510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37187" y="3675561"/>
            <a:ext cx="1462270" cy="2001352"/>
          </a:xfrm>
          <a:prstGeom prst="rect">
            <a:avLst/>
          </a:prstGeom>
          <a:noFill/>
          <a:ln w="635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9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“CES function”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3748719"/>
          </a:xfrm>
        </p:spPr>
        <p:txBody>
          <a:bodyPr/>
          <a:lstStyle/>
          <a:p>
            <a:r>
              <a:rPr lang="en-US" sz="2800" dirty="0" smtClean="0"/>
              <a:t>Named CES Function by the authors</a:t>
            </a:r>
          </a:p>
          <a:p>
            <a:r>
              <a:rPr lang="en-US" sz="2800" dirty="0" smtClean="0"/>
              <a:t>Other names:</a:t>
            </a:r>
          </a:p>
          <a:p>
            <a:pPr lvl="1"/>
            <a:r>
              <a:rPr lang="en-US" sz="2400" dirty="0"/>
              <a:t>"</a:t>
            </a:r>
            <a:r>
              <a:rPr lang="en-US" sz="2400" dirty="0" err="1"/>
              <a:t>homohypallagic</a:t>
            </a:r>
            <a:r>
              <a:rPr lang="en-US" sz="2400" dirty="0"/>
              <a:t>" </a:t>
            </a:r>
            <a:r>
              <a:rPr lang="en-US" sz="2400" dirty="0" smtClean="0"/>
              <a:t>function (</a:t>
            </a:r>
            <a:r>
              <a:rPr lang="en-US" sz="2400" dirty="0" err="1" smtClean="0"/>
              <a:t>Minhas</a:t>
            </a:r>
            <a:r>
              <a:rPr lang="en-US" sz="2400" dirty="0" smtClean="0"/>
              <a:t> 1962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From Greek:  homo = same, </a:t>
            </a:r>
            <a:r>
              <a:rPr lang="en-US" sz="2000" dirty="0" err="1" smtClean="0"/>
              <a:t>hypallage</a:t>
            </a:r>
            <a:r>
              <a:rPr lang="en-US" sz="2000" dirty="0" smtClean="0"/>
              <a:t> = substitution</a:t>
            </a:r>
            <a:endParaRPr lang="en-US" sz="2000" dirty="0" smtClean="0"/>
          </a:p>
          <a:p>
            <a:pPr lvl="1"/>
            <a:r>
              <a:rPr lang="en-US" sz="2400" dirty="0"/>
              <a:t>"SMAC </a:t>
            </a:r>
            <a:r>
              <a:rPr lang="en-US" sz="2400" dirty="0" smtClean="0"/>
              <a:t>function” (</a:t>
            </a:r>
            <a:r>
              <a:rPr lang="en-US" sz="2400" dirty="0" err="1" smtClean="0"/>
              <a:t>Mukerji</a:t>
            </a:r>
            <a:r>
              <a:rPr lang="en-US" sz="2400" dirty="0" smtClean="0"/>
              <a:t> 1963)</a:t>
            </a:r>
          </a:p>
          <a:p>
            <a:r>
              <a:rPr lang="en-US" sz="2800" dirty="0" smtClean="0"/>
              <a:t>Basis of (Spence-)Dixit-</a:t>
            </a:r>
            <a:r>
              <a:rPr lang="en-US" sz="2800" dirty="0" err="1" smtClean="0"/>
              <a:t>Stiglitz</a:t>
            </a:r>
            <a:r>
              <a:rPr lang="en-US" sz="2800" dirty="0" smtClean="0"/>
              <a:t> utility function, allowing number of goods (varieties) be variable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0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  <a:ln w="127000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/>
              <a:t>“Gravity Model”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7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“Gravity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966418"/>
          </a:xfrm>
        </p:spPr>
        <p:txBody>
          <a:bodyPr/>
          <a:lstStyle/>
          <a:p>
            <a:r>
              <a:rPr lang="en-US" sz="2800" dirty="0" smtClean="0"/>
              <a:t>The standard gravity model of trade:</a:t>
            </a:r>
            <a:endParaRPr lang="en-US" sz="20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62200"/>
            <a:ext cx="6426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3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“Gravity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4930581"/>
          </a:xfrm>
        </p:spPr>
        <p:txBody>
          <a:bodyPr/>
          <a:lstStyle/>
          <a:p>
            <a:r>
              <a:rPr lang="en-US" sz="2800" dirty="0" smtClean="0"/>
              <a:t>Substance (but not name) introduced independently by </a:t>
            </a:r>
          </a:p>
          <a:p>
            <a:pPr lvl="1"/>
            <a:r>
              <a:rPr lang="en-US" sz="2400" dirty="0" smtClean="0"/>
              <a:t>Tinbergen, Jan. </a:t>
            </a:r>
            <a:r>
              <a:rPr lang="en-US" sz="2400" dirty="0"/>
              <a:t>1962. </a:t>
            </a:r>
            <a:r>
              <a:rPr lang="en-US" sz="2400" i="1" dirty="0"/>
              <a:t>Shaping the World </a:t>
            </a:r>
            <a:r>
              <a:rPr lang="en-US" sz="2400" i="1" dirty="0" smtClean="0"/>
              <a:t>Economy</a:t>
            </a:r>
          </a:p>
          <a:p>
            <a:pPr lvl="1"/>
            <a:r>
              <a:rPr lang="en-US" sz="2400" dirty="0" smtClean="0"/>
              <a:t>A Finnish team that included:</a:t>
            </a:r>
          </a:p>
          <a:p>
            <a:pPr lvl="2"/>
            <a:r>
              <a:rPr lang="en-US" sz="2000" dirty="0" err="1" smtClean="0"/>
              <a:t>Pöyhönen</a:t>
            </a:r>
            <a:r>
              <a:rPr lang="en-US" sz="2000" dirty="0"/>
              <a:t>, </a:t>
            </a:r>
            <a:r>
              <a:rPr lang="en-US" sz="2000" dirty="0" err="1"/>
              <a:t>Pentti</a:t>
            </a:r>
            <a:r>
              <a:rPr lang="en-US" sz="2000" dirty="0"/>
              <a:t>. 1963. "A Tentative Model for the Volume of Trade Between Countries," </a:t>
            </a:r>
            <a:r>
              <a:rPr lang="en-US" sz="2000" i="1" dirty="0" err="1"/>
              <a:t>Weltwirtschaftliches</a:t>
            </a:r>
            <a:r>
              <a:rPr lang="en-US" sz="2000" i="1" dirty="0"/>
              <a:t> </a:t>
            </a:r>
            <a:r>
              <a:rPr lang="en-US" sz="2000" i="1" dirty="0" err="1" smtClean="0"/>
              <a:t>Archiv</a:t>
            </a:r>
            <a:endParaRPr lang="en-US" sz="2000" i="1" dirty="0" smtClean="0"/>
          </a:p>
          <a:p>
            <a:pPr lvl="2"/>
            <a:r>
              <a:rPr lang="en-US" sz="2000" dirty="0" err="1"/>
              <a:t>Pulliainen</a:t>
            </a:r>
            <a:r>
              <a:rPr lang="en-US" sz="2000" dirty="0"/>
              <a:t>, </a:t>
            </a:r>
            <a:r>
              <a:rPr lang="en-US" sz="2000" dirty="0" err="1"/>
              <a:t>Kyosti</a:t>
            </a:r>
            <a:r>
              <a:rPr lang="en-US" sz="2000" dirty="0"/>
              <a:t>. 1963. "A World Trade Study: An Econometric Model of the Pattern of the Commodity Flows in International Trade in 1948-1960," </a:t>
            </a:r>
            <a:r>
              <a:rPr lang="en-US" sz="2000" i="1" dirty="0" err="1"/>
              <a:t>Ekonomiska</a:t>
            </a:r>
            <a:r>
              <a:rPr lang="en-US" sz="2000" i="1" dirty="0"/>
              <a:t> </a:t>
            </a:r>
            <a:r>
              <a:rPr lang="en-US" sz="2000" i="1" dirty="0" err="1"/>
              <a:t>samfundets</a:t>
            </a:r>
            <a:r>
              <a:rPr lang="en-US" sz="2000" i="1" dirty="0"/>
              <a:t> </a:t>
            </a:r>
            <a:r>
              <a:rPr lang="en-US" sz="2000" i="1" dirty="0" err="1"/>
              <a:t>tidskrift</a:t>
            </a:r>
            <a:endParaRPr lang="en-US" sz="20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770" y="1316105"/>
            <a:ext cx="1498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4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“Gravity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4869025"/>
          </a:xfrm>
        </p:spPr>
        <p:txBody>
          <a:bodyPr/>
          <a:lstStyle/>
          <a:p>
            <a:r>
              <a:rPr lang="en-US" sz="2800" dirty="0" smtClean="0"/>
              <a:t>Tinbergen’s version: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(very much like the basic gravity equation today)</a:t>
            </a:r>
          </a:p>
          <a:p>
            <a:endParaRPr lang="en-US" sz="20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076" y="2260988"/>
            <a:ext cx="7073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4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575" y="2229431"/>
            <a:ext cx="53086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“Gravity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5176802"/>
          </a:xfrm>
        </p:spPr>
        <p:txBody>
          <a:bodyPr/>
          <a:lstStyle/>
          <a:p>
            <a:r>
              <a:rPr lang="en-US" sz="2800" dirty="0" err="1"/>
              <a:t>Pöyhönen</a:t>
            </a:r>
            <a:r>
              <a:rPr lang="en-US" sz="2800" dirty="0" err="1" smtClean="0"/>
              <a:t>’s</a:t>
            </a:r>
            <a:r>
              <a:rPr lang="en-US" sz="2800" dirty="0" smtClean="0"/>
              <a:t> version: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Differences:</a:t>
            </a:r>
          </a:p>
          <a:p>
            <a:pPr lvl="1"/>
            <a:r>
              <a:rPr lang="en-US" sz="2000" dirty="0" smtClean="0"/>
              <a:t>Notation</a:t>
            </a:r>
          </a:p>
          <a:p>
            <a:pPr lvl="1"/>
            <a:r>
              <a:rPr lang="en-US" sz="2000" dirty="0" smtClean="0"/>
              <a:t>Country fixed effects</a:t>
            </a:r>
          </a:p>
          <a:p>
            <a:pPr lvl="1"/>
            <a:r>
              <a:rPr lang="en-US" sz="2000" dirty="0" smtClean="0"/>
              <a:t>Role of distance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7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200401" y="1828800"/>
            <a:ext cx="2209800" cy="1219200"/>
            <a:chOff x="3186289" y="1219200"/>
            <a:chExt cx="2376311" cy="1219200"/>
          </a:xfrm>
        </p:grpSpPr>
        <p:sp>
          <p:nvSpPr>
            <p:cNvPr id="15" name="Rectangle 14"/>
            <p:cNvSpPr/>
            <p:nvPr/>
          </p:nvSpPr>
          <p:spPr>
            <a:xfrm>
              <a:off x="3200400" y="1219200"/>
              <a:ext cx="23622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86289" y="1752600"/>
              <a:ext cx="1614312" cy="68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86289" y="1219200"/>
            <a:ext cx="2376311" cy="1219200"/>
            <a:chOff x="3186289" y="1219200"/>
            <a:chExt cx="2376311" cy="1219200"/>
          </a:xfrm>
        </p:grpSpPr>
        <p:sp>
          <p:nvSpPr>
            <p:cNvPr id="11" name="Rectangle 10"/>
            <p:cNvSpPr/>
            <p:nvPr/>
          </p:nvSpPr>
          <p:spPr>
            <a:xfrm>
              <a:off x="3200400" y="1219200"/>
              <a:ext cx="23622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86289" y="1752600"/>
              <a:ext cx="1614312" cy="68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00400" y="609600"/>
            <a:ext cx="2057400" cy="1219200"/>
            <a:chOff x="3200400" y="609600"/>
            <a:chExt cx="2057400" cy="1219200"/>
          </a:xfrm>
        </p:grpSpPr>
        <p:sp>
          <p:nvSpPr>
            <p:cNvPr id="7" name="Rectangle 6"/>
            <p:cNvSpPr/>
            <p:nvPr/>
          </p:nvSpPr>
          <p:spPr>
            <a:xfrm>
              <a:off x="3200400" y="609600"/>
              <a:ext cx="20574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0400" y="1143000"/>
              <a:ext cx="1676400" cy="68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124200"/>
            <a:ext cx="7239000" cy="2997744"/>
          </a:xfrm>
        </p:spPr>
        <p:txBody>
          <a:bodyPr/>
          <a:lstStyle/>
          <a:p>
            <a:r>
              <a:rPr lang="en-US" dirty="0" smtClean="0"/>
              <a:t>Three topics from my recent (?) work:</a:t>
            </a:r>
          </a:p>
          <a:p>
            <a:pPr lvl="1"/>
            <a:r>
              <a:rPr lang="en-US" dirty="0" smtClean="0"/>
              <a:t>How Rules of Origin can hurt</a:t>
            </a:r>
          </a:p>
          <a:p>
            <a:pPr lvl="1"/>
            <a:r>
              <a:rPr lang="en-US" dirty="0" smtClean="0"/>
              <a:t>Intro to Glossary</a:t>
            </a:r>
          </a:p>
          <a:p>
            <a:pPr lvl="2"/>
            <a:r>
              <a:rPr lang="en-US" dirty="0" smtClean="0"/>
              <a:t>Origins of a few terms in my Glossary</a:t>
            </a:r>
          </a:p>
          <a:p>
            <a:pPr lvl="2"/>
            <a:r>
              <a:rPr lang="en-US" dirty="0" smtClean="0"/>
              <a:t>Including the “Terms of Trade”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486625"/>
            <a:ext cx="2969197" cy="2616200"/>
          </a:xfrm>
        </p:spPr>
        <p:txBody>
          <a:bodyPr/>
          <a:lstStyle/>
          <a:p>
            <a:r>
              <a:rPr lang="en-US" dirty="0" smtClean="0"/>
              <a:t>Rules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Origin </a:t>
            </a:r>
            <a:r>
              <a:rPr lang="en-US" dirty="0" smtClean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Terms </a:t>
            </a:r>
            <a:r>
              <a:rPr lang="en-US" dirty="0" smtClean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“Gravity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3588674"/>
          </a:xfrm>
        </p:spPr>
        <p:txBody>
          <a:bodyPr/>
          <a:lstStyle/>
          <a:p>
            <a:r>
              <a:rPr lang="en-US" dirty="0" smtClean="0"/>
              <a:t>Naming of the Gravity Model</a:t>
            </a:r>
          </a:p>
          <a:p>
            <a:pPr lvl="1"/>
            <a:r>
              <a:rPr lang="en-US" dirty="0" smtClean="0"/>
              <a:t>None of these authors called it this</a:t>
            </a:r>
          </a:p>
          <a:p>
            <a:pPr lvl="1"/>
            <a:r>
              <a:rPr lang="en-US" dirty="0" smtClean="0"/>
              <a:t>Tinbergen and </a:t>
            </a:r>
            <a:r>
              <a:rPr lang="en-US" dirty="0" err="1" smtClean="0"/>
              <a:t>Pöyhönen</a:t>
            </a:r>
            <a:r>
              <a:rPr lang="en-US" dirty="0"/>
              <a:t> </a:t>
            </a:r>
            <a:r>
              <a:rPr lang="en-US" dirty="0" smtClean="0"/>
              <a:t>do not use the word gravity or note any analogy with gravitation</a:t>
            </a:r>
          </a:p>
          <a:p>
            <a:pPr lvl="1"/>
            <a:endParaRPr lang="en-US" sz="2400" dirty="0" smtClean="0"/>
          </a:p>
          <a:p>
            <a:pPr lvl="1"/>
            <a:endParaRPr lang="en-US" sz="12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0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“Gravity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5878532"/>
          </a:xfrm>
        </p:spPr>
        <p:txBody>
          <a:bodyPr/>
          <a:lstStyle/>
          <a:p>
            <a:r>
              <a:rPr lang="en-US" dirty="0" err="1" smtClean="0"/>
              <a:t>Pulliainen</a:t>
            </a:r>
            <a:r>
              <a:rPr lang="en-US" dirty="0" smtClean="0"/>
              <a:t> does note the connection with gravity: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results of our empirical study show that the structure of international trade is </a:t>
            </a:r>
            <a:r>
              <a:rPr lang="en-US" dirty="0">
                <a:solidFill>
                  <a:srgbClr val="FF0000"/>
                </a:solidFill>
              </a:rPr>
              <a:t>capable of description in terms of gravitational theory</a:t>
            </a:r>
            <a:r>
              <a:rPr lang="en-US" dirty="0"/>
              <a:t>.  A formal analogy to the theory of gravitation (</a:t>
            </a:r>
            <a:r>
              <a:rPr lang="en-US" i="1" dirty="0"/>
              <a:t>a=b=</a:t>
            </a:r>
            <a:r>
              <a:rPr lang="en-US" dirty="0"/>
              <a:t>1, </a:t>
            </a:r>
            <a:r>
              <a:rPr lang="en-US" i="1" dirty="0"/>
              <a:t>d</a:t>
            </a:r>
            <a:r>
              <a:rPr lang="en-US" dirty="0"/>
              <a:t>=2) is attainable – provided one feels it is </a:t>
            </a:r>
            <a:r>
              <a:rPr lang="en-US" dirty="0" smtClean="0"/>
              <a:t>desirable…”</a:t>
            </a:r>
          </a:p>
          <a:p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12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5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“Gravity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4979825"/>
          </a:xfrm>
        </p:spPr>
        <p:txBody>
          <a:bodyPr/>
          <a:lstStyle/>
          <a:p>
            <a:r>
              <a:rPr lang="en-US" dirty="0" smtClean="0"/>
              <a:t>But another early user of the model was </a:t>
            </a:r>
            <a:r>
              <a:rPr lang="en-US" dirty="0" err="1" smtClean="0"/>
              <a:t>Linnemann</a:t>
            </a:r>
            <a:r>
              <a:rPr lang="en-US" dirty="0"/>
              <a:t>, Hans. 1966. </a:t>
            </a:r>
            <a:r>
              <a:rPr lang="en-US" i="1" dirty="0"/>
              <a:t>An Econometric Study of International Trade </a:t>
            </a:r>
            <a:r>
              <a:rPr lang="en-US" i="1" dirty="0" smtClean="0"/>
              <a:t>Flows.</a:t>
            </a:r>
            <a:r>
              <a:rPr lang="en-US" dirty="0" smtClean="0"/>
              <a:t> But</a:t>
            </a:r>
          </a:p>
          <a:p>
            <a:pPr lvl="1"/>
            <a:r>
              <a:rPr lang="en-US" dirty="0" smtClean="0"/>
              <a:t>“Some </a:t>
            </a:r>
            <a:r>
              <a:rPr lang="en-US" dirty="0"/>
              <a:t>authors emphasize the </a:t>
            </a:r>
            <a:r>
              <a:rPr lang="en-US" dirty="0">
                <a:solidFill>
                  <a:srgbClr val="FF0000"/>
                </a:solidFill>
              </a:rPr>
              <a:t>analogy with the gravitation law </a:t>
            </a:r>
            <a:r>
              <a:rPr lang="en-US" dirty="0"/>
              <a:t>in physics, and try to establish that [α</a:t>
            </a:r>
            <a:r>
              <a:rPr lang="en-US" baseline="-25000" dirty="0"/>
              <a:t>3</a:t>
            </a:r>
            <a:r>
              <a:rPr lang="en-US" dirty="0"/>
              <a:t>=−2]. We </a:t>
            </a:r>
            <a:r>
              <a:rPr lang="en-US" dirty="0">
                <a:solidFill>
                  <a:srgbClr val="FF0000"/>
                </a:solidFill>
              </a:rPr>
              <a:t>fail to see any justification</a:t>
            </a:r>
            <a:r>
              <a:rPr lang="en-US" dirty="0"/>
              <a:t> for this</a:t>
            </a:r>
            <a:r>
              <a:rPr lang="en-US" dirty="0" smtClean="0"/>
              <a:t>.”</a:t>
            </a:r>
          </a:p>
          <a:p>
            <a:pPr lvl="1"/>
            <a:endParaRPr lang="en-US" sz="2400" dirty="0" smtClean="0"/>
          </a:p>
          <a:p>
            <a:pPr lvl="1"/>
            <a:endParaRPr lang="en-US" sz="12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3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“Gravity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4179606"/>
          </a:xfrm>
        </p:spPr>
        <p:txBody>
          <a:bodyPr/>
          <a:lstStyle/>
          <a:p>
            <a:r>
              <a:rPr lang="en-US" dirty="0" smtClean="0"/>
              <a:t>First to call it the Gravity Model</a:t>
            </a:r>
            <a:r>
              <a:rPr lang="en-US" dirty="0"/>
              <a:t>:  </a:t>
            </a:r>
            <a:r>
              <a:rPr lang="en-US" dirty="0" err="1"/>
              <a:t>Waelbroeck</a:t>
            </a:r>
            <a:r>
              <a:rPr lang="en-US" dirty="0"/>
              <a:t>, J. 1965. "On the Structure of International Trade Interdependence," </a:t>
            </a:r>
            <a:r>
              <a:rPr lang="en-US" i="1" dirty="0"/>
              <a:t>Cahiers </a:t>
            </a:r>
            <a:r>
              <a:rPr lang="en-US" i="1" dirty="0" err="1"/>
              <a:t>Economiques</a:t>
            </a:r>
            <a:r>
              <a:rPr lang="en-US" i="1" dirty="0"/>
              <a:t> de </a:t>
            </a:r>
            <a:r>
              <a:rPr lang="en-US" i="1" dirty="0" err="1" smtClean="0"/>
              <a:t>Bruxelles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12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2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“Gravity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5915466"/>
          </a:xfrm>
        </p:spPr>
        <p:txBody>
          <a:bodyPr/>
          <a:lstStyle/>
          <a:p>
            <a:r>
              <a:rPr lang="en-US" dirty="0" err="1" smtClean="0"/>
              <a:t>Waelbroeck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Hypothesis 2: The gravity </a:t>
            </a:r>
            <a:r>
              <a:rPr lang="en-US" dirty="0" smtClean="0"/>
              <a:t>model”</a:t>
            </a:r>
          </a:p>
          <a:p>
            <a:pPr lvl="1"/>
            <a:r>
              <a:rPr lang="en-US" dirty="0" smtClean="0"/>
              <a:t>“There </a:t>
            </a:r>
            <a:r>
              <a:rPr lang="en-US" dirty="0"/>
              <a:t>is, as has been pointed out, an </a:t>
            </a:r>
            <a:r>
              <a:rPr lang="en-US" dirty="0">
                <a:solidFill>
                  <a:srgbClr val="FF0000"/>
                </a:solidFill>
              </a:rPr>
              <a:t>odd similarity </a:t>
            </a:r>
            <a:r>
              <a:rPr lang="en-US" dirty="0"/>
              <a:t>between formulae (6) and (7) and the </a:t>
            </a:r>
            <a:r>
              <a:rPr lang="en-US" dirty="0">
                <a:solidFill>
                  <a:srgbClr val="FF0000"/>
                </a:solidFill>
              </a:rPr>
              <a:t>law of gravity</a:t>
            </a:r>
            <a:r>
              <a:rPr lang="en-US" dirty="0"/>
              <a:t>, with </a:t>
            </a:r>
            <a:r>
              <a:rPr lang="en-US" i="1" dirty="0"/>
              <a:t>Y</a:t>
            </a:r>
            <a:r>
              <a:rPr lang="en-US" i="1" baseline="-25000" dirty="0"/>
              <a:t>i</a:t>
            </a:r>
            <a:r>
              <a:rPr lang="en-US" dirty="0"/>
              <a:t> and </a:t>
            </a:r>
            <a:r>
              <a:rPr lang="en-US" i="1" dirty="0" err="1"/>
              <a:t>Y</a:t>
            </a:r>
            <a:r>
              <a:rPr lang="en-US" i="1" baseline="-25000" dirty="0" err="1"/>
              <a:t>j</a:t>
            </a:r>
            <a:r>
              <a:rPr lang="en-US" dirty="0"/>
              <a:t> playing the role of masses, and this </a:t>
            </a:r>
            <a:r>
              <a:rPr lang="en-US" dirty="0">
                <a:solidFill>
                  <a:srgbClr val="FF0000"/>
                </a:solidFill>
              </a:rPr>
              <a:t>justifies christening the model as the gravity, or G, model</a:t>
            </a:r>
            <a:r>
              <a:rPr lang="en-US" dirty="0"/>
              <a:t>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12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6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“Gravity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5533823"/>
          </a:xfrm>
        </p:spPr>
        <p:txBody>
          <a:bodyPr/>
          <a:lstStyle/>
          <a:p>
            <a:r>
              <a:rPr lang="en-US" dirty="0" smtClean="0"/>
              <a:t>Earlier origins outside of trade</a:t>
            </a:r>
          </a:p>
          <a:p>
            <a:pPr lvl="1"/>
            <a:r>
              <a:rPr lang="en-US" dirty="0" smtClean="0"/>
              <a:t>Substance</a:t>
            </a:r>
          </a:p>
          <a:p>
            <a:pPr lvl="2"/>
            <a:r>
              <a:rPr lang="en-US" dirty="0" err="1" smtClean="0"/>
              <a:t>Zipf</a:t>
            </a:r>
            <a:r>
              <a:rPr lang="en-US" dirty="0" smtClean="0"/>
              <a:t> 1946, “</a:t>
            </a:r>
            <a:r>
              <a:rPr lang="en-US" dirty="0"/>
              <a:t>The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Hypothesis</a:t>
            </a:r>
            <a:r>
              <a:rPr lang="en-US" dirty="0"/>
              <a:t>” for inter-city movements of freight, persons, </a:t>
            </a:r>
            <a:r>
              <a:rPr lang="en-US" dirty="0" smtClean="0"/>
              <a:t>information, etc.</a:t>
            </a:r>
          </a:p>
          <a:p>
            <a:pPr lvl="2"/>
            <a:r>
              <a:rPr lang="en-US" dirty="0" smtClean="0"/>
              <a:t>Stewart 1947 for “</a:t>
            </a:r>
            <a:r>
              <a:rPr lang="en-US" dirty="0"/>
              <a:t>Distribution and Equilibrium of </a:t>
            </a:r>
            <a:r>
              <a:rPr lang="en-US" dirty="0" smtClean="0"/>
              <a:t>Population,” calling it “potential.”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12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3320"/>
            <a:ext cx="2362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8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“Gravity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4278094"/>
          </a:xfrm>
        </p:spPr>
        <p:txBody>
          <a:bodyPr/>
          <a:lstStyle/>
          <a:p>
            <a:r>
              <a:rPr lang="en-US" dirty="0" smtClean="0"/>
              <a:t>Earlier origins outside of trade</a:t>
            </a:r>
          </a:p>
          <a:p>
            <a:pPr lvl="1"/>
            <a:r>
              <a:rPr lang="en-US" dirty="0" smtClean="0"/>
              <a:t>Name</a:t>
            </a:r>
          </a:p>
          <a:p>
            <a:pPr lvl="2"/>
            <a:r>
              <a:rPr lang="en-US" dirty="0" err="1" smtClean="0"/>
              <a:t>Bramhall</a:t>
            </a:r>
            <a:r>
              <a:rPr lang="en-US" dirty="0" smtClean="0"/>
              <a:t> &amp; </a:t>
            </a:r>
            <a:r>
              <a:rPr lang="en-US" dirty="0" err="1" smtClean="0"/>
              <a:t>Isard</a:t>
            </a:r>
            <a:r>
              <a:rPr lang="en-US" dirty="0" smtClean="0"/>
              <a:t> 1960 on regional science:  “</a:t>
            </a:r>
            <a:r>
              <a:rPr lang="en-US" dirty="0"/>
              <a:t>gravity, potential, and </a:t>
            </a:r>
            <a:r>
              <a:rPr lang="en-US" dirty="0" err="1"/>
              <a:t>spacial</a:t>
            </a:r>
            <a:r>
              <a:rPr lang="en-US" dirty="0"/>
              <a:t> interaction models -- which for short we shall term gravity </a:t>
            </a:r>
            <a:r>
              <a:rPr lang="en-US" dirty="0" smtClean="0"/>
              <a:t>models.”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12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622" y="4529815"/>
            <a:ext cx="1460500" cy="203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5426" y="4560774"/>
            <a:ext cx="1462270" cy="2001352"/>
          </a:xfrm>
          <a:prstGeom prst="rect">
            <a:avLst/>
          </a:prstGeom>
          <a:noFill/>
          <a:ln w="635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6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  <a:ln w="127000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“Lerner diagram”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2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“Lerner diagram”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2209836"/>
          </a:xfrm>
        </p:spPr>
        <p:txBody>
          <a:bodyPr/>
          <a:lstStyle/>
          <a:p>
            <a:r>
              <a:rPr lang="en-US" dirty="0" smtClean="0"/>
              <a:t>Diagram: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12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1847850"/>
            <a:ext cx="4140200" cy="410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702" y="1882268"/>
            <a:ext cx="187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7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“Lerner diagram”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6297108"/>
          </a:xfrm>
        </p:spPr>
        <p:txBody>
          <a:bodyPr/>
          <a:lstStyle/>
          <a:p>
            <a:r>
              <a:rPr lang="en-US" dirty="0" smtClean="0"/>
              <a:t>Diagram was first published in </a:t>
            </a:r>
            <a:r>
              <a:rPr lang="en-US" dirty="0"/>
              <a:t>Lerner, Abba P. 1952. "Factor Prices and International Trade," </a:t>
            </a:r>
            <a:r>
              <a:rPr lang="en-US" i="1" dirty="0" err="1" smtClean="0"/>
              <a:t>Economica</a:t>
            </a:r>
            <a:endParaRPr lang="en-US" i="1" dirty="0" smtClean="0"/>
          </a:p>
          <a:p>
            <a:r>
              <a:rPr lang="en-US" dirty="0" smtClean="0"/>
              <a:t>But Lerner first drew </a:t>
            </a:r>
            <a:r>
              <a:rPr lang="en-US" dirty="0"/>
              <a:t>it in an unpublished seminar paper in </a:t>
            </a:r>
            <a:r>
              <a:rPr lang="en-US" dirty="0" smtClean="0"/>
              <a:t>1933.</a:t>
            </a:r>
          </a:p>
          <a:p>
            <a:r>
              <a:rPr lang="en-US" dirty="0" smtClean="0"/>
              <a:t>That paper </a:t>
            </a:r>
            <a:r>
              <a:rPr lang="en-US" dirty="0"/>
              <a:t>was </a:t>
            </a:r>
            <a:r>
              <a:rPr lang="en-US" dirty="0" smtClean="0"/>
              <a:t>reproduced in 1952 </a:t>
            </a:r>
            <a:r>
              <a:rPr lang="en-US" dirty="0"/>
              <a:t>“as it was originally </a:t>
            </a:r>
            <a:r>
              <a:rPr lang="en-US" dirty="0" smtClean="0"/>
              <a:t>written,” according to the journal editor.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12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  <a:ln w="127000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n-US" dirty="0"/>
              <a:t>Rue the ROOs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8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“Lerner diagram”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3637919"/>
          </a:xfrm>
        </p:spPr>
        <p:txBody>
          <a:bodyPr/>
          <a:lstStyle/>
          <a:p>
            <a:r>
              <a:rPr lang="en-US" dirty="0" smtClean="0"/>
              <a:t>First noticed in print in </a:t>
            </a:r>
            <a:r>
              <a:rPr lang="en-US" dirty="0" smtClean="0"/>
              <a:t>Findlay and </a:t>
            </a:r>
            <a:r>
              <a:rPr lang="en-US" dirty="0" err="1" smtClean="0"/>
              <a:t>Grubert</a:t>
            </a:r>
            <a:r>
              <a:rPr lang="en-US" dirty="0"/>
              <a:t>. 1959. </a:t>
            </a:r>
            <a:r>
              <a:rPr lang="en-US" dirty="0" smtClean="0"/>
              <a:t>They cited Lerner, but never called it the “Lerner diagram.”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12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5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“Lerner diagram”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3570208"/>
          </a:xfrm>
        </p:spPr>
        <p:txBody>
          <a:bodyPr/>
          <a:lstStyle/>
          <a:p>
            <a:r>
              <a:rPr lang="en-US" sz="2800" dirty="0" smtClean="0"/>
              <a:t>Findlay</a:t>
            </a:r>
            <a:r>
              <a:rPr lang="en-US" sz="2800" dirty="0"/>
              <a:t>, Ronald and Harry </a:t>
            </a:r>
            <a:r>
              <a:rPr lang="en-US" sz="2800" dirty="0" err="1"/>
              <a:t>Grubert</a:t>
            </a:r>
            <a:r>
              <a:rPr lang="en-US" sz="2800" dirty="0"/>
              <a:t>. 1959. "Factor Intensities, Technological Progress and the Terms of Trade," </a:t>
            </a:r>
            <a:r>
              <a:rPr lang="en-US" sz="2800" i="1" dirty="0"/>
              <a:t>Oxford Economic </a:t>
            </a:r>
            <a:r>
              <a:rPr lang="en-US" sz="2800" i="1" dirty="0" smtClean="0"/>
              <a:t>Papers</a:t>
            </a:r>
          </a:p>
          <a:p>
            <a:pPr lvl="2"/>
            <a:endParaRPr lang="en-US" sz="2000" dirty="0" smtClean="0"/>
          </a:p>
          <a:p>
            <a:pPr lvl="1"/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11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72" y="4184212"/>
            <a:ext cx="1291753" cy="1740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374" y="4198110"/>
            <a:ext cx="1144369" cy="17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8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“Lerner diagram”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6469462"/>
          </a:xfrm>
        </p:spPr>
        <p:txBody>
          <a:bodyPr/>
          <a:lstStyle/>
          <a:p>
            <a:r>
              <a:rPr lang="en-US" dirty="0"/>
              <a:t>First to call it the “Lerner diagram” was </a:t>
            </a:r>
            <a:r>
              <a:rPr lang="en-US" dirty="0" smtClean="0"/>
              <a:t>Findlay 1971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2400" dirty="0" smtClean="0"/>
              <a:t>Findlay</a:t>
            </a:r>
            <a:r>
              <a:rPr lang="en-US" sz="2400" dirty="0"/>
              <a:t>, Ronald. 1971. "Comparative Advantage, Effective Protection and the Domestic Resource Cost of Foreign Exchange," </a:t>
            </a:r>
            <a:r>
              <a:rPr lang="en-US" sz="2400" i="1" dirty="0"/>
              <a:t>Journal of International Economics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sz="12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464" y="2740929"/>
            <a:ext cx="1291753" cy="17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4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“Lerner diagram”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5472267"/>
          </a:xfrm>
        </p:spPr>
        <p:txBody>
          <a:bodyPr/>
          <a:lstStyle/>
          <a:p>
            <a:r>
              <a:rPr lang="en-US" sz="2800" dirty="0" smtClean="0"/>
              <a:t>Others – apparently before Findlay 1971 -- have called it the “Lerner-Pearce diagram,” due to </a:t>
            </a:r>
            <a:r>
              <a:rPr lang="en-US" sz="2800" dirty="0"/>
              <a:t>Pearce, Ivor F. 1952. "The Factor Price Equalization Myth," </a:t>
            </a:r>
            <a:r>
              <a:rPr lang="en-US" sz="2800" i="1" dirty="0"/>
              <a:t>Review of Economic </a:t>
            </a:r>
            <a:r>
              <a:rPr lang="en-US" sz="2800" i="1" dirty="0" smtClean="0"/>
              <a:t>Studies</a:t>
            </a:r>
          </a:p>
          <a:p>
            <a:r>
              <a:rPr lang="en-US" sz="2800" dirty="0" smtClean="0"/>
              <a:t>That uses unit isoquants, not unit-value isoquants, and thus cannot do what the true Lerner diagram is able to.</a:t>
            </a:r>
          </a:p>
          <a:p>
            <a:pPr lvl="2"/>
            <a:endParaRPr lang="en-US" sz="2000" dirty="0" smtClean="0"/>
          </a:p>
          <a:p>
            <a:pPr lvl="1"/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11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431015"/>
          </a:xfrm>
          <a:ln w="1270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“Marshall-Lerner Condition”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9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4875"/>
            <a:ext cx="7239000" cy="1127125"/>
          </a:xfrm>
        </p:spPr>
        <p:txBody>
          <a:bodyPr/>
          <a:lstStyle/>
          <a:p>
            <a:pPr algn="ctr"/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/>
              <a:t>“Marshall-Lerner Condition”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4505849"/>
          </a:xfrm>
        </p:spPr>
        <p:txBody>
          <a:bodyPr/>
          <a:lstStyle/>
          <a:p>
            <a:r>
              <a:rPr lang="en-US" sz="2800" dirty="0" smtClean="0"/>
              <a:t>The condition:</a:t>
            </a:r>
            <a:endParaRPr lang="en-US" sz="2400" dirty="0" smtClean="0"/>
          </a:p>
          <a:p>
            <a:pPr marL="457200" lvl="1" indent="0" algn="ctr">
              <a:buNone/>
            </a:pPr>
            <a:r>
              <a:rPr lang="el-GR" sz="2400" dirty="0"/>
              <a:t>η</a:t>
            </a:r>
            <a:r>
              <a:rPr lang="el-GR" sz="2400" i="1" baseline="-25000" dirty="0"/>
              <a:t>X</a:t>
            </a:r>
            <a:r>
              <a:rPr lang="el-GR" sz="2400" dirty="0"/>
              <a:t> + η</a:t>
            </a:r>
            <a:r>
              <a:rPr lang="el-GR" sz="2400" i="1" baseline="-25000" dirty="0"/>
              <a:t>M</a:t>
            </a:r>
            <a:r>
              <a:rPr lang="el-GR" sz="2400" dirty="0"/>
              <a:t> &gt; </a:t>
            </a:r>
            <a:r>
              <a:rPr lang="el-GR" sz="2400" dirty="0" smtClean="0"/>
              <a:t>1</a:t>
            </a:r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err="1"/>
              <a:t>η</a:t>
            </a:r>
            <a:r>
              <a:rPr lang="en-US" sz="2000" i="1" baseline="-25000" dirty="0" err="1"/>
              <a:t>X</a:t>
            </a:r>
            <a:r>
              <a:rPr lang="en-US" sz="2000" dirty="0"/>
              <a:t>, </a:t>
            </a:r>
            <a:r>
              <a:rPr lang="en-US" sz="2000" dirty="0" err="1"/>
              <a:t>η</a:t>
            </a:r>
            <a:r>
              <a:rPr lang="en-US" sz="2000" i="1" baseline="-25000" dirty="0" err="1"/>
              <a:t>M</a:t>
            </a:r>
            <a:r>
              <a:rPr lang="en-US" sz="2000" dirty="0"/>
              <a:t> are </a:t>
            </a:r>
            <a:r>
              <a:rPr lang="en-US" sz="2000" dirty="0" smtClean="0"/>
              <a:t>the demand elasticities for </a:t>
            </a:r>
            <a:r>
              <a:rPr lang="en-US" sz="2000" dirty="0"/>
              <a:t>a country's exports and imports</a:t>
            </a:r>
            <a:endParaRPr lang="en-US" sz="2000" dirty="0"/>
          </a:p>
          <a:p>
            <a:r>
              <a:rPr lang="en-US" sz="2400" dirty="0" smtClean="0"/>
              <a:t>Condition for	</a:t>
            </a:r>
          </a:p>
          <a:p>
            <a:pPr lvl="1"/>
            <a:r>
              <a:rPr lang="en-US" sz="2000" dirty="0" smtClean="0"/>
              <a:t>Stability of international exchange of goods</a:t>
            </a:r>
          </a:p>
          <a:p>
            <a:pPr lvl="1"/>
            <a:r>
              <a:rPr lang="en-US" sz="2000" dirty="0" smtClean="0"/>
              <a:t>Devaluation to improve the trade balance</a:t>
            </a:r>
          </a:p>
          <a:p>
            <a:pPr lvl="1"/>
            <a:r>
              <a:rPr lang="en-US" sz="2000" dirty="0" smtClean="0"/>
              <a:t>Stability of the market for foreign exchange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11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8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4875"/>
            <a:ext cx="7239000" cy="1127125"/>
          </a:xfrm>
        </p:spPr>
        <p:txBody>
          <a:bodyPr/>
          <a:lstStyle/>
          <a:p>
            <a:pPr algn="ctr"/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/>
              <a:t>“Marshall-Lerner Condition”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5158335"/>
          </a:xfrm>
        </p:spPr>
        <p:txBody>
          <a:bodyPr/>
          <a:lstStyle/>
          <a:p>
            <a:r>
              <a:rPr lang="en-US" sz="2800" dirty="0" smtClean="0"/>
              <a:t>Substance</a:t>
            </a:r>
          </a:p>
          <a:p>
            <a:pPr lvl="1"/>
            <a:r>
              <a:rPr lang="en-US" sz="2400" dirty="0" smtClean="0"/>
              <a:t>Marshall, Alfred. </a:t>
            </a:r>
            <a:r>
              <a:rPr lang="en-US" sz="2400" dirty="0"/>
              <a:t>1923. </a:t>
            </a:r>
            <a:r>
              <a:rPr lang="en-US" sz="2400" i="1" dirty="0"/>
              <a:t>Money, Credit and </a:t>
            </a:r>
            <a:r>
              <a:rPr lang="en-US" sz="2400" i="1" dirty="0" smtClean="0"/>
              <a:t>Commerce</a:t>
            </a:r>
          </a:p>
          <a:p>
            <a:pPr lvl="1"/>
            <a:r>
              <a:rPr lang="en-US" sz="2400" dirty="0" smtClean="0"/>
              <a:t>In the context of offer-curve stability (of international exchange of goods)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/>
              <a:t>elasticity of demand of each </a:t>
            </a:r>
            <a:r>
              <a:rPr lang="en-US" sz="2400" dirty="0" smtClean="0"/>
              <a:t>country…be </a:t>
            </a:r>
            <a:r>
              <a:rPr lang="en-US" sz="2400" b="1" dirty="0"/>
              <a:t>on average to be less than one </a:t>
            </a:r>
            <a:r>
              <a:rPr lang="en-US" sz="2400" b="1" dirty="0" smtClean="0"/>
              <a:t>half.”</a:t>
            </a:r>
            <a:endParaRPr lang="en-US" sz="2400" dirty="0" smtClean="0"/>
          </a:p>
          <a:p>
            <a:pPr lvl="1"/>
            <a:r>
              <a:rPr lang="en-US" sz="2400" dirty="0"/>
              <a:t>had done much of the work between 1869 and </a:t>
            </a:r>
            <a:r>
              <a:rPr lang="en-US" sz="2400" dirty="0" smtClean="0"/>
              <a:t>1873, privately printed &amp; circulated in 1879.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[So he published 50 years later.  Wow!]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11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66" y="3498745"/>
            <a:ext cx="1663700" cy="2362200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124200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4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4875"/>
            <a:ext cx="7239000" cy="1127125"/>
          </a:xfrm>
        </p:spPr>
        <p:txBody>
          <a:bodyPr/>
          <a:lstStyle/>
          <a:p>
            <a:pPr algn="ctr"/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/>
              <a:t>“Marshall-Lerner Condition”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5453801"/>
          </a:xfrm>
        </p:spPr>
        <p:txBody>
          <a:bodyPr/>
          <a:lstStyle/>
          <a:p>
            <a:r>
              <a:rPr lang="en-US" sz="2800" dirty="0" smtClean="0"/>
              <a:t>Substance</a:t>
            </a:r>
          </a:p>
          <a:p>
            <a:pPr lvl="1"/>
            <a:r>
              <a:rPr lang="en-US" sz="2400" dirty="0"/>
              <a:t>Lerner, Abba P. 1944. </a:t>
            </a:r>
            <a:r>
              <a:rPr lang="en-US" sz="2400" i="1" dirty="0"/>
              <a:t>The Economics of Control: Principles of Welfare </a:t>
            </a:r>
            <a:r>
              <a:rPr lang="en-US" sz="2400" i="1" dirty="0" smtClean="0"/>
              <a:t>Economics</a:t>
            </a:r>
          </a:p>
          <a:p>
            <a:pPr lvl="1"/>
            <a:r>
              <a:rPr lang="en-US" sz="2400" dirty="0" smtClean="0"/>
              <a:t>Context:  Stability of full employment in Keynesian model where net exports are part of aggregate demand.</a:t>
            </a:r>
          </a:p>
          <a:p>
            <a:pPr lvl="1"/>
            <a:r>
              <a:rPr lang="en-US" sz="2400" dirty="0" smtClean="0"/>
              <a:t>Thus, will fall in prices (or currency depreciation) cause net exports to rise or fall?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/>
              <a:t>The critical point is where the sum of the elasticity of demand for imports plus the elasticity of demand for exports is equal to unity</a:t>
            </a:r>
            <a:r>
              <a:rPr lang="en-US" sz="2400" dirty="0" smtClean="0"/>
              <a:t>.”</a:t>
            </a:r>
            <a:endParaRPr lang="en-US" sz="2400" dirty="0" smtClean="0"/>
          </a:p>
          <a:p>
            <a:pPr lvl="1"/>
            <a:endParaRPr lang="en-US" sz="11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1352"/>
            <a:ext cx="187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5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4875"/>
            <a:ext cx="7239000" cy="1127125"/>
          </a:xfrm>
        </p:spPr>
        <p:txBody>
          <a:bodyPr/>
          <a:lstStyle/>
          <a:p>
            <a:pPr algn="ctr"/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/>
              <a:t>“Marshall-Lerner Condition”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4807470"/>
          </a:xfrm>
        </p:spPr>
        <p:txBody>
          <a:bodyPr/>
          <a:lstStyle/>
          <a:p>
            <a:r>
              <a:rPr lang="en-US" sz="2800" dirty="0" smtClean="0"/>
              <a:t>Substance</a:t>
            </a:r>
          </a:p>
          <a:p>
            <a:pPr lvl="1"/>
            <a:r>
              <a:rPr lang="en-US" sz="2400" dirty="0" smtClean="0"/>
              <a:t>Robinson?</a:t>
            </a:r>
          </a:p>
          <a:p>
            <a:pPr lvl="2"/>
            <a:r>
              <a:rPr lang="en-US" sz="2000" dirty="0"/>
              <a:t>Robinson, Joan. 1937. </a:t>
            </a:r>
            <a:r>
              <a:rPr lang="en-US" sz="2000" i="1" dirty="0"/>
              <a:t>Essays in the Theory of </a:t>
            </a:r>
            <a:r>
              <a:rPr lang="en-US" sz="2000" i="1" dirty="0" smtClean="0"/>
              <a:t>Employment</a:t>
            </a:r>
          </a:p>
          <a:p>
            <a:pPr lvl="2"/>
            <a:r>
              <a:rPr lang="en-US" sz="2000" dirty="0" smtClean="0"/>
              <a:t>Same question as Lerner, but her answer was:</a:t>
            </a:r>
          </a:p>
          <a:p>
            <a:pPr marL="914400" lvl="2" indent="0">
              <a:buNone/>
            </a:pPr>
            <a:r>
              <a:rPr lang="en-US" sz="2000" i="1" dirty="0" smtClean="0"/>
              <a:t>	</a:t>
            </a:r>
            <a:r>
              <a:rPr lang="el-GR" sz="2000" i="1" dirty="0" smtClean="0"/>
              <a:t>k</a:t>
            </a:r>
            <a:r>
              <a:rPr lang="el-GR" sz="2000" dirty="0" smtClean="0"/>
              <a:t>{[</a:t>
            </a:r>
            <a:r>
              <a:rPr lang="el-GR" sz="2000" i="1" dirty="0"/>
              <a:t>ε</a:t>
            </a:r>
            <a:r>
              <a:rPr lang="el-GR" sz="2000" i="1" baseline="-25000" dirty="0"/>
              <a:t>f</a:t>
            </a:r>
            <a:r>
              <a:rPr lang="el-GR" sz="2000" dirty="0"/>
              <a:t>(1</a:t>
            </a:r>
            <a:r>
              <a:rPr lang="el-GR" sz="2000" i="1" dirty="0"/>
              <a:t>+η</a:t>
            </a:r>
            <a:r>
              <a:rPr lang="el-GR" sz="2000" i="1" baseline="-25000" dirty="0"/>
              <a:t>h</a:t>
            </a:r>
            <a:r>
              <a:rPr lang="el-GR" sz="2000" dirty="0"/>
              <a:t>)/(</a:t>
            </a:r>
            <a:r>
              <a:rPr lang="el-GR" sz="2000" i="1" dirty="0"/>
              <a:t>ε</a:t>
            </a:r>
            <a:r>
              <a:rPr lang="el-GR" sz="2000" i="1" baseline="-25000" dirty="0"/>
              <a:t>f</a:t>
            </a:r>
            <a:r>
              <a:rPr lang="el-GR" sz="2000" dirty="0"/>
              <a:t>+</a:t>
            </a:r>
            <a:r>
              <a:rPr lang="el-GR" sz="2000" i="1" dirty="0"/>
              <a:t>η</a:t>
            </a:r>
            <a:r>
              <a:rPr lang="el-GR" sz="2000" i="1" baseline="-25000" dirty="0"/>
              <a:t>h</a:t>
            </a:r>
            <a:r>
              <a:rPr lang="el-GR" sz="2000" dirty="0"/>
              <a:t>)] − </a:t>
            </a:r>
            <a:r>
              <a:rPr lang="el-GR" sz="2000" i="1" dirty="0"/>
              <a:t>Ip</a:t>
            </a:r>
            <a:r>
              <a:rPr lang="el-GR" sz="2000" dirty="0"/>
              <a:t>[</a:t>
            </a:r>
            <a:r>
              <a:rPr lang="el-GR" sz="2000" i="1" dirty="0"/>
              <a:t>η</a:t>
            </a:r>
            <a:r>
              <a:rPr lang="el-GR" sz="2000" i="1" baseline="-25000" dirty="0"/>
              <a:t>f</a:t>
            </a:r>
            <a:r>
              <a:rPr lang="el-GR" sz="2000" dirty="0"/>
              <a:t>(1</a:t>
            </a:r>
            <a:r>
              <a:rPr lang="el-GR" sz="2000" i="1" dirty="0"/>
              <a:t>−ε</a:t>
            </a:r>
            <a:r>
              <a:rPr lang="el-GR" sz="2000" i="1" baseline="-25000" dirty="0"/>
              <a:t>h</a:t>
            </a:r>
            <a:r>
              <a:rPr lang="el-GR" sz="2000" dirty="0"/>
              <a:t>)/(</a:t>
            </a:r>
            <a:r>
              <a:rPr lang="el-GR" sz="2000" i="1" dirty="0"/>
              <a:t>η</a:t>
            </a:r>
            <a:r>
              <a:rPr lang="el-GR" sz="2000" i="1" baseline="-25000" dirty="0"/>
              <a:t>f</a:t>
            </a:r>
            <a:r>
              <a:rPr lang="el-GR" sz="2000" dirty="0"/>
              <a:t>+</a:t>
            </a:r>
            <a:r>
              <a:rPr lang="el-GR" sz="2000" i="1" dirty="0"/>
              <a:t>ε</a:t>
            </a:r>
            <a:r>
              <a:rPr lang="el-GR" sz="2000" i="1" baseline="-25000" dirty="0"/>
              <a:t>h</a:t>
            </a:r>
            <a:r>
              <a:rPr lang="el-GR" sz="2000" dirty="0"/>
              <a:t>)]} </a:t>
            </a:r>
            <a:r>
              <a:rPr lang="en-US" sz="2000" dirty="0" smtClean="0"/>
              <a:t>&gt; 0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1800" dirty="0" smtClean="0"/>
              <a:t>		(Notation is different. </a:t>
            </a:r>
            <a:r>
              <a:rPr lang="el-GR" sz="1800" i="1" dirty="0" smtClean="0"/>
              <a:t>ε</a:t>
            </a:r>
            <a:r>
              <a:rPr lang="el-GR" sz="1800" i="1" baseline="-25000" dirty="0" smtClean="0"/>
              <a:t>f</a:t>
            </a:r>
            <a:r>
              <a:rPr lang="en-US" sz="1800" i="1" baseline="-25000" dirty="0"/>
              <a:t> </a:t>
            </a:r>
            <a:r>
              <a:rPr lang="en-US" sz="1800" i="1" baseline="-25000" dirty="0" smtClean="0"/>
              <a:t>,</a:t>
            </a:r>
            <a:r>
              <a:rPr lang="el-GR" sz="1800" i="1" dirty="0" smtClean="0"/>
              <a:t>ε</a:t>
            </a:r>
            <a:r>
              <a:rPr lang="el-GR" sz="1800" i="1" baseline="-25000" dirty="0" smtClean="0"/>
              <a:t>h</a:t>
            </a:r>
            <a:r>
              <a:rPr lang="en-US" sz="1800" i="1" baseline="-25000" dirty="0" smtClean="0"/>
              <a:t> </a:t>
            </a:r>
            <a:r>
              <a:rPr lang="en-US" sz="1800" dirty="0" smtClean="0"/>
              <a:t>are the demand elasticities.)</a:t>
            </a:r>
            <a:endParaRPr lang="en-US" sz="1800" dirty="0" smtClean="0"/>
          </a:p>
          <a:p>
            <a:pPr lvl="2"/>
            <a:r>
              <a:rPr lang="en-US" sz="2000" dirty="0" smtClean="0"/>
              <a:t>This becomes the M-L condition with balanced trade and infinite supply elasticities, but Robinson didn’t mention this until her 1947 revision.</a:t>
            </a:r>
          </a:p>
          <a:p>
            <a:pPr lvl="2"/>
            <a:r>
              <a:rPr lang="en-US" sz="2000" dirty="0" smtClean="0"/>
              <a:t>So no.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4386"/>
            <a:ext cx="2270367" cy="31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1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4875"/>
            <a:ext cx="7239000" cy="1127125"/>
          </a:xfrm>
        </p:spPr>
        <p:txBody>
          <a:bodyPr/>
          <a:lstStyle/>
          <a:p>
            <a:pPr algn="ctr"/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/>
              <a:t>“Marshall-Lerner Condition”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3471720"/>
          </a:xfrm>
        </p:spPr>
        <p:txBody>
          <a:bodyPr/>
          <a:lstStyle/>
          <a:p>
            <a:r>
              <a:rPr lang="en-US" sz="2800" dirty="0" smtClean="0"/>
              <a:t>Name</a:t>
            </a:r>
          </a:p>
          <a:p>
            <a:pPr lvl="1"/>
            <a:r>
              <a:rPr lang="en-US" sz="2400" dirty="0" smtClean="0"/>
              <a:t>Condition was cited by others – </a:t>
            </a:r>
            <a:r>
              <a:rPr lang="en-US" sz="2400" dirty="0" err="1" smtClean="0"/>
              <a:t>Polak</a:t>
            </a:r>
            <a:r>
              <a:rPr lang="en-US" sz="2400" dirty="0" smtClean="0"/>
              <a:t> (1947), </a:t>
            </a:r>
            <a:r>
              <a:rPr lang="en-US" sz="2400" dirty="0" err="1" smtClean="0"/>
              <a:t>Haberler</a:t>
            </a:r>
            <a:r>
              <a:rPr lang="en-US" sz="2400" dirty="0" smtClean="0"/>
              <a:t> (1949) – but not by that name.</a:t>
            </a:r>
          </a:p>
          <a:p>
            <a:pPr lvl="2"/>
            <a:r>
              <a:rPr lang="en-US" sz="2000" dirty="0" err="1" smtClean="0"/>
              <a:t>Polak</a:t>
            </a:r>
            <a:r>
              <a:rPr lang="en-US" sz="2000" dirty="0" smtClean="0"/>
              <a:t>:  “the well-known formula”</a:t>
            </a:r>
          </a:p>
          <a:p>
            <a:pPr lvl="2"/>
            <a:r>
              <a:rPr lang="en-US" sz="2000" dirty="0" err="1" smtClean="0"/>
              <a:t>Haberler</a:t>
            </a:r>
            <a:r>
              <a:rPr lang="en-US" sz="2000" dirty="0" smtClean="0"/>
              <a:t>:  “Lerner condition” (although he acknowledged both Marshall and Robinson) </a:t>
            </a:r>
          </a:p>
          <a:p>
            <a:pPr lvl="1"/>
            <a:endParaRPr lang="en-US" dirty="0" smtClean="0"/>
          </a:p>
          <a:p>
            <a:pPr lvl="1"/>
            <a:endParaRPr lang="en-US" sz="11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50" y="4106452"/>
            <a:ext cx="1371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Rue the ROOs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54055"/>
            <a:ext cx="7239000" cy="5066002"/>
          </a:xfrm>
        </p:spPr>
        <p:txBody>
          <a:bodyPr/>
          <a:lstStyle/>
          <a:p>
            <a:r>
              <a:rPr lang="en-US" dirty="0" smtClean="0"/>
              <a:t>Example of how ubiquitous FTAs can be worse then none</a:t>
            </a:r>
          </a:p>
          <a:p>
            <a:pPr lvl="1"/>
            <a:r>
              <a:rPr lang="en-US" sz="2400" dirty="0"/>
              <a:t>3 countries, each with same amount of labor</a:t>
            </a:r>
          </a:p>
          <a:p>
            <a:pPr lvl="1"/>
            <a:r>
              <a:rPr lang="en-US" sz="2400" dirty="0"/>
              <a:t>3 industries (but 6 goods)</a:t>
            </a:r>
          </a:p>
          <a:p>
            <a:pPr lvl="1"/>
            <a:r>
              <a:rPr lang="en-US" sz="2400" dirty="0"/>
              <a:t>Goods demanded </a:t>
            </a:r>
            <a:r>
              <a:rPr lang="en-US" sz="2400" dirty="0" smtClean="0"/>
              <a:t>in the same </a:t>
            </a:r>
            <a:r>
              <a:rPr lang="en-US" sz="2400" dirty="0"/>
              <a:t>fixed proportions (X=Y=Z</a:t>
            </a:r>
            <a:r>
              <a:rPr lang="en-US" sz="2400" dirty="0" smtClean="0"/>
              <a:t>) in each country</a:t>
            </a:r>
            <a:endParaRPr lang="en-US" sz="2400" dirty="0"/>
          </a:p>
          <a:p>
            <a:pPr lvl="1"/>
            <a:r>
              <a:rPr lang="en-US" sz="2400" dirty="0"/>
              <a:t>Each industry has separate </a:t>
            </a:r>
            <a:r>
              <a:rPr lang="en-US" sz="2400" u="sng" dirty="0"/>
              <a:t>input</a:t>
            </a:r>
            <a:r>
              <a:rPr lang="en-US" sz="2400" dirty="0"/>
              <a:t> &amp; </a:t>
            </a:r>
            <a:r>
              <a:rPr lang="en-US" sz="2400" u="sng" dirty="0"/>
              <a:t>output</a:t>
            </a:r>
          </a:p>
          <a:p>
            <a:pPr lvl="1"/>
            <a:r>
              <a:rPr lang="en-US" sz="2400" dirty="0"/>
              <a:t>Constant labor requirements (</a:t>
            </a:r>
            <a:r>
              <a:rPr lang="en-US" sz="2400" i="1" dirty="0"/>
              <a:t>a la</a:t>
            </a:r>
            <a:r>
              <a:rPr lang="en-US" sz="2400" dirty="0"/>
              <a:t> Ricardo</a:t>
            </a:r>
            <a:r>
              <a:rPr lang="en-US" sz="2400" dirty="0" smtClean="0"/>
              <a:t>)</a:t>
            </a:r>
          </a:p>
          <a:p>
            <a:pPr marL="860425" lvl="1" indent="0">
              <a:buNone/>
            </a:pPr>
            <a:r>
              <a:rPr lang="en-US" sz="2400" dirty="0" smtClean="0"/>
              <a:t>differing symmetrically across countries and industries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9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4875"/>
            <a:ext cx="7239000" cy="1127125"/>
          </a:xfrm>
        </p:spPr>
        <p:txBody>
          <a:bodyPr/>
          <a:lstStyle/>
          <a:p>
            <a:pPr algn="ctr"/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/>
              <a:t>“Marshall-Lerner Condition”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5946243"/>
          </a:xfrm>
        </p:spPr>
        <p:txBody>
          <a:bodyPr/>
          <a:lstStyle/>
          <a:p>
            <a:r>
              <a:rPr lang="en-US" sz="2800" dirty="0" smtClean="0"/>
              <a:t>Name:  First was</a:t>
            </a:r>
          </a:p>
          <a:p>
            <a:pPr lvl="1"/>
            <a:r>
              <a:rPr lang="en-US" sz="2400" dirty="0"/>
              <a:t>Hirschman, Albert O. 1949. "Devaluation and the Trade Balance: A Note," </a:t>
            </a:r>
            <a:r>
              <a:rPr lang="en-US" sz="2400" i="1" dirty="0"/>
              <a:t>Review of Economics and </a:t>
            </a:r>
            <a:r>
              <a:rPr lang="en-US" sz="2400" i="1" dirty="0" smtClean="0"/>
              <a:t>Statistics</a:t>
            </a:r>
          </a:p>
          <a:p>
            <a:pPr lvl="2"/>
            <a:r>
              <a:rPr lang="en-US" dirty="0" smtClean="0"/>
              <a:t>His point was the M-L is wrong for improving a non-zero trade balance:</a:t>
            </a:r>
          </a:p>
          <a:p>
            <a:pPr lvl="2"/>
            <a:r>
              <a:rPr lang="en-US" dirty="0" smtClean="0"/>
              <a:t>“Our </a:t>
            </a:r>
            <a:r>
              <a:rPr lang="en-US" dirty="0"/>
              <a:t>results permit the following conclusions: </a:t>
            </a:r>
            <a:endParaRPr lang="en-US" dirty="0" smtClean="0"/>
          </a:p>
          <a:p>
            <a:pPr lvl="3"/>
            <a:r>
              <a:rPr lang="en-US" dirty="0" smtClean="0"/>
              <a:t>(</a:t>
            </a:r>
            <a:r>
              <a:rPr lang="en-US" dirty="0"/>
              <a:t>a) The "Marshall-Lerner" condition for devaluation to have a favorable effect on the trade balance (sum of the two elasticities larger than unity) holds only when imports are equal to exports</a:t>
            </a:r>
            <a:r>
              <a:rPr lang="en-US" dirty="0" smtClean="0"/>
              <a:t>.”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sz="11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30" y="3837039"/>
            <a:ext cx="162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3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  <a:ln w="127000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“Terms of Trade”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1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4875"/>
            <a:ext cx="7239000" cy="1127125"/>
          </a:xfrm>
        </p:spPr>
        <p:txBody>
          <a:bodyPr/>
          <a:lstStyle/>
          <a:p>
            <a:pPr algn="ctr"/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</a:t>
            </a:r>
            <a:r>
              <a:rPr lang="en-US" dirty="0"/>
              <a:t>Terms of Trade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4973669"/>
          </a:xfrm>
        </p:spPr>
        <p:txBody>
          <a:bodyPr/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The relative price, on world markets, of a country’s exports compared to its imports</a:t>
            </a:r>
            <a:r>
              <a:rPr lang="en-US" sz="2400" dirty="0" smtClean="0"/>
              <a:t> </a:t>
            </a:r>
          </a:p>
          <a:p>
            <a:pPr lvl="1"/>
            <a:r>
              <a:rPr lang="en-US" dirty="0" smtClean="0"/>
              <a:t>Most commonly, if</a:t>
            </a:r>
          </a:p>
          <a:p>
            <a:pPr marL="914400" lvl="2" indent="0">
              <a:buNone/>
            </a:pPr>
            <a:r>
              <a:rPr lang="en-US" i="1" dirty="0" err="1" smtClean="0"/>
              <a:t>P</a:t>
            </a:r>
            <a:r>
              <a:rPr lang="en-US" i="1" baseline="-25000" dirty="0" err="1" smtClean="0"/>
              <a:t>x</a:t>
            </a:r>
            <a:r>
              <a:rPr lang="en-US" dirty="0"/>
              <a:t> </a:t>
            </a:r>
            <a:r>
              <a:rPr lang="en-US" dirty="0" smtClean="0"/>
              <a:t>= price of exports</a:t>
            </a:r>
          </a:p>
          <a:p>
            <a:pPr marL="914400" lvl="2" indent="0">
              <a:buNone/>
            </a:pPr>
            <a:r>
              <a:rPr lang="en-US" i="1" dirty="0" smtClean="0"/>
              <a:t>P</a:t>
            </a:r>
            <a:r>
              <a:rPr lang="en-US" i="1" baseline="-25000" dirty="0" smtClean="0"/>
              <a:t>m </a:t>
            </a:r>
            <a:r>
              <a:rPr lang="en-US" dirty="0"/>
              <a:t>= price of </a:t>
            </a:r>
            <a:r>
              <a:rPr lang="en-US" dirty="0" smtClean="0"/>
              <a:t>imports</a:t>
            </a:r>
          </a:p>
          <a:p>
            <a:pPr lvl="1"/>
            <a:r>
              <a:rPr lang="en-US" dirty="0" smtClean="0"/>
              <a:t>Then</a:t>
            </a:r>
          </a:p>
          <a:p>
            <a:pPr marL="914400" lvl="2" indent="0">
              <a:buNone/>
            </a:pPr>
            <a:r>
              <a:rPr lang="en-US" i="1" dirty="0"/>
              <a:t>TT</a:t>
            </a:r>
            <a:r>
              <a:rPr lang="en-US" dirty="0"/>
              <a:t> = </a:t>
            </a:r>
            <a:r>
              <a:rPr lang="en-US" i="1" dirty="0" err="1"/>
              <a:t>P</a:t>
            </a:r>
            <a:r>
              <a:rPr lang="en-US" i="1" baseline="-25000" dirty="0" err="1"/>
              <a:t>x</a:t>
            </a:r>
            <a:r>
              <a:rPr lang="en-US" dirty="0"/>
              <a:t>/</a:t>
            </a:r>
            <a:r>
              <a:rPr lang="en-US" i="1" dirty="0"/>
              <a:t>P</a:t>
            </a:r>
            <a:r>
              <a:rPr lang="en-US" i="1" baseline="-25000" dirty="0"/>
              <a:t>m</a:t>
            </a:r>
            <a:endParaRPr lang="en-US" dirty="0" smtClean="0"/>
          </a:p>
          <a:p>
            <a:pPr marL="914400" lvl="2" indent="0">
              <a:buNone/>
            </a:pPr>
            <a:endParaRPr lang="en-US" sz="11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9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4875"/>
            <a:ext cx="7239000" cy="1127125"/>
          </a:xfrm>
        </p:spPr>
        <p:txBody>
          <a:bodyPr/>
          <a:lstStyle/>
          <a:p>
            <a:pPr algn="ctr"/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</a:t>
            </a:r>
            <a:r>
              <a:rPr lang="en-US" dirty="0"/>
              <a:t>Terms of Trade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4862870"/>
          </a:xfrm>
        </p:spPr>
        <p:txBody>
          <a:bodyPr/>
          <a:lstStyle/>
          <a:p>
            <a:r>
              <a:rPr lang="en-US" dirty="0" smtClean="0"/>
              <a:t>Substance and Name</a:t>
            </a:r>
          </a:p>
          <a:p>
            <a:pPr lvl="1"/>
            <a:r>
              <a:rPr lang="en-US" dirty="0"/>
              <a:t>Marshall, Alfred. 1923. </a:t>
            </a:r>
            <a:r>
              <a:rPr lang="en-US" i="1" dirty="0"/>
              <a:t>Money, Credit and </a:t>
            </a:r>
            <a:r>
              <a:rPr lang="en-US" i="1" dirty="0" smtClean="0"/>
              <a:t>Commerce</a:t>
            </a:r>
          </a:p>
          <a:p>
            <a:pPr lvl="1"/>
            <a:r>
              <a:rPr lang="en-US" dirty="0" smtClean="0"/>
              <a:t>(For countries </a:t>
            </a:r>
            <a:r>
              <a:rPr lang="en-US" i="1" dirty="0" smtClean="0"/>
              <a:t>E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,)</a:t>
            </a:r>
          </a:p>
          <a:p>
            <a:pPr marL="457200" lvl="1" indent="0">
              <a:buNone/>
            </a:pPr>
            <a:r>
              <a:rPr lang="en-US" dirty="0" smtClean="0"/>
              <a:t>“the </a:t>
            </a:r>
            <a:r>
              <a:rPr lang="en-US" dirty="0"/>
              <a:t>amounts to which </a:t>
            </a:r>
            <a:r>
              <a:rPr lang="en-US" i="1" dirty="0"/>
              <a:t>E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would be severally willing to trade at various '</a:t>
            </a:r>
            <a:r>
              <a:rPr lang="en-US" dirty="0">
                <a:solidFill>
                  <a:srgbClr val="FF0000"/>
                </a:solidFill>
              </a:rPr>
              <a:t>terms of trade</a:t>
            </a:r>
            <a:r>
              <a:rPr lang="en-US" dirty="0"/>
              <a:t>'; or, to use a phrase which is more appropriate in some connections, at various 'rates of exchange</a:t>
            </a:r>
            <a:r>
              <a:rPr lang="en-US" dirty="0" smtClean="0"/>
              <a:t>.”</a:t>
            </a:r>
            <a:endParaRPr lang="en-US" dirty="0" smtClean="0"/>
          </a:p>
          <a:p>
            <a:pPr marL="914400" lvl="2" indent="0">
              <a:buNone/>
            </a:pPr>
            <a:endParaRPr lang="en-US" sz="11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8745"/>
            <a:ext cx="1663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7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4875"/>
            <a:ext cx="7239000" cy="1127125"/>
          </a:xfrm>
        </p:spPr>
        <p:txBody>
          <a:bodyPr/>
          <a:lstStyle/>
          <a:p>
            <a:pPr algn="ctr"/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</a:t>
            </a:r>
            <a:r>
              <a:rPr lang="en-US" dirty="0"/>
              <a:t>Terms of Trade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2708434"/>
          </a:xfrm>
        </p:spPr>
        <p:txBody>
          <a:bodyPr/>
          <a:lstStyle/>
          <a:p>
            <a:r>
              <a:rPr lang="en-US" dirty="0" smtClean="0"/>
              <a:t>Was Marshall the first?</a:t>
            </a:r>
          </a:p>
          <a:p>
            <a:pPr lvl="1"/>
            <a:r>
              <a:rPr lang="en-US" dirty="0" err="1" smtClean="0"/>
              <a:t>Taussig</a:t>
            </a:r>
            <a:r>
              <a:rPr lang="en-US" dirty="0" smtClean="0"/>
              <a:t> (1927) says so.</a:t>
            </a:r>
          </a:p>
          <a:p>
            <a:pPr lvl="1"/>
            <a:r>
              <a:rPr lang="en-US" dirty="0" smtClean="0"/>
              <a:t>Mill (1848) did not use the phrase</a:t>
            </a:r>
          </a:p>
          <a:p>
            <a:pPr lvl="1"/>
            <a:r>
              <a:rPr lang="en-US" dirty="0" smtClean="0"/>
              <a:t>I’ve not checked all in between</a:t>
            </a:r>
            <a:endParaRPr lang="en-US" dirty="0" smtClean="0"/>
          </a:p>
          <a:p>
            <a:pPr marL="914400" lvl="2" indent="0">
              <a:buNone/>
            </a:pPr>
            <a:endParaRPr lang="en-US" sz="11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94" y="4067965"/>
            <a:ext cx="1447800" cy="20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719" y="4076059"/>
            <a:ext cx="1610667" cy="2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9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4875"/>
            <a:ext cx="7239000" cy="1127125"/>
          </a:xfrm>
        </p:spPr>
        <p:txBody>
          <a:bodyPr/>
          <a:lstStyle/>
          <a:p>
            <a:pPr algn="ctr"/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</a:t>
            </a:r>
            <a:r>
              <a:rPr lang="en-US" dirty="0"/>
              <a:t>Terms of Trade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5921621"/>
          </a:xfrm>
        </p:spPr>
        <p:txBody>
          <a:bodyPr/>
          <a:lstStyle/>
          <a:p>
            <a:r>
              <a:rPr lang="en-US" dirty="0" smtClean="0"/>
              <a:t>Alternative (or more precise) definitions</a:t>
            </a:r>
          </a:p>
          <a:p>
            <a:pPr lvl="1"/>
            <a:r>
              <a:rPr lang="en-US" sz="3200" dirty="0" err="1" smtClean="0"/>
              <a:t>Taussig</a:t>
            </a:r>
            <a:r>
              <a:rPr lang="en-US" sz="3200" dirty="0" smtClean="0"/>
              <a:t> (1927) </a:t>
            </a:r>
          </a:p>
          <a:p>
            <a:pPr lvl="2"/>
            <a:r>
              <a:rPr lang="en-US" sz="2800" dirty="0"/>
              <a:t>P</a:t>
            </a:r>
            <a:r>
              <a:rPr lang="en-US" sz="2800" dirty="0" smtClean="0"/>
              <a:t>referred the term “barter terms of trade”</a:t>
            </a:r>
          </a:p>
          <a:p>
            <a:pPr lvl="2"/>
            <a:r>
              <a:rPr lang="en-US" sz="2800" dirty="0" smtClean="0"/>
              <a:t>Also defined</a:t>
            </a:r>
          </a:p>
          <a:p>
            <a:pPr lvl="3"/>
            <a:r>
              <a:rPr lang="en-US" sz="2400" dirty="0" smtClean="0"/>
              <a:t>“Net barter terms of trade”</a:t>
            </a:r>
          </a:p>
          <a:p>
            <a:pPr lvl="3"/>
            <a:r>
              <a:rPr lang="en-US" sz="2400" dirty="0" smtClean="0"/>
              <a:t>“Gross barter terms of trade”</a:t>
            </a:r>
          </a:p>
          <a:p>
            <a:pPr lvl="3"/>
            <a:r>
              <a:rPr lang="en-US" sz="2400" dirty="0" smtClean="0"/>
              <a:t>(Differ if trade is not balanced.)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sz="7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5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4875"/>
            <a:ext cx="7239000" cy="1127125"/>
          </a:xfrm>
        </p:spPr>
        <p:txBody>
          <a:bodyPr/>
          <a:lstStyle/>
          <a:p>
            <a:pPr algn="ctr"/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</a:t>
            </a:r>
            <a:r>
              <a:rPr lang="en-US" dirty="0"/>
              <a:t>Terms of Trade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5293756"/>
          </a:xfrm>
        </p:spPr>
        <p:txBody>
          <a:bodyPr/>
          <a:lstStyle/>
          <a:p>
            <a:r>
              <a:rPr lang="en-US" dirty="0" smtClean="0"/>
              <a:t>“Net barter terms of trade”</a:t>
            </a:r>
          </a:p>
          <a:p>
            <a:pPr marL="914400" lvl="2" indent="0">
              <a:buNone/>
            </a:pPr>
            <a:r>
              <a:rPr lang="en-US" i="1" dirty="0" smtClean="0"/>
              <a:t>NBTT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P</a:t>
            </a:r>
            <a:r>
              <a:rPr lang="en-US" i="1" baseline="-25000" dirty="0" err="1"/>
              <a:t>x</a:t>
            </a:r>
            <a:r>
              <a:rPr lang="en-US" dirty="0"/>
              <a:t>/</a:t>
            </a:r>
            <a:r>
              <a:rPr lang="en-US" i="1" dirty="0"/>
              <a:t>P</a:t>
            </a:r>
            <a:r>
              <a:rPr lang="en-US" i="1" baseline="-25000" dirty="0"/>
              <a:t>m</a:t>
            </a:r>
            <a:endParaRPr lang="en-US" dirty="0"/>
          </a:p>
          <a:p>
            <a:pPr marL="914400" lvl="2" indent="0">
              <a:buNone/>
            </a:pPr>
            <a:r>
              <a:rPr lang="en-US" i="1" dirty="0" smtClean="0"/>
              <a:t>	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= price of exports</a:t>
            </a:r>
          </a:p>
          <a:p>
            <a:pPr marL="914400" lvl="2" indent="0">
              <a:buNone/>
            </a:pPr>
            <a:r>
              <a:rPr lang="en-US" i="1" dirty="0" smtClean="0"/>
              <a:t>	P</a:t>
            </a:r>
            <a:r>
              <a:rPr lang="en-US" i="1" baseline="-25000" dirty="0" smtClean="0"/>
              <a:t>m </a:t>
            </a:r>
            <a:r>
              <a:rPr lang="en-US" dirty="0"/>
              <a:t>= price of imports</a:t>
            </a:r>
          </a:p>
          <a:p>
            <a:r>
              <a:rPr lang="en-US" dirty="0" smtClean="0"/>
              <a:t>“Gross barter terms of trade”</a:t>
            </a:r>
          </a:p>
          <a:p>
            <a:pPr marL="914400" lvl="2" indent="0">
              <a:buNone/>
            </a:pPr>
            <a:r>
              <a:rPr lang="en-US" i="1" dirty="0" smtClean="0"/>
              <a:t>GBTT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m</a:t>
            </a:r>
            <a:r>
              <a:rPr lang="en-US" dirty="0" smtClean="0"/>
              <a:t>/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x</a:t>
            </a:r>
            <a:endParaRPr lang="en-US" dirty="0"/>
          </a:p>
          <a:p>
            <a:pPr marL="914400" lvl="2" indent="0">
              <a:buNone/>
            </a:pPr>
            <a:r>
              <a:rPr lang="en-US" i="1" dirty="0"/>
              <a:t>	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quantity of </a:t>
            </a:r>
            <a:r>
              <a:rPr lang="en-US" dirty="0"/>
              <a:t>exports</a:t>
            </a:r>
          </a:p>
          <a:p>
            <a:pPr marL="914400" lvl="2" indent="0">
              <a:buNone/>
            </a:pPr>
            <a:r>
              <a:rPr lang="en-US" i="1" dirty="0"/>
              <a:t>	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m</a:t>
            </a:r>
            <a:r>
              <a:rPr lang="en-US" i="1" baseline="-25000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quantity of </a:t>
            </a:r>
            <a:r>
              <a:rPr lang="en-US" dirty="0"/>
              <a:t>imports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sz="7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1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4875"/>
            <a:ext cx="7239000" cy="1127125"/>
          </a:xfrm>
        </p:spPr>
        <p:txBody>
          <a:bodyPr/>
          <a:lstStyle/>
          <a:p>
            <a:pPr algn="ctr"/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</a:t>
            </a:r>
            <a:r>
              <a:rPr lang="en-US" dirty="0"/>
              <a:t>Terms of Trade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5884687"/>
          </a:xfrm>
        </p:spPr>
        <p:txBody>
          <a:bodyPr/>
          <a:lstStyle/>
          <a:p>
            <a:r>
              <a:rPr lang="en-US" dirty="0" smtClean="0"/>
              <a:t>Alternative (or more precise) definitions</a:t>
            </a:r>
          </a:p>
          <a:p>
            <a:pPr lvl="1"/>
            <a:r>
              <a:rPr lang="en-US" sz="3200" dirty="0" smtClean="0"/>
              <a:t>Viner (1937) said classical economists cared about exchange of factors, as well as goods</a:t>
            </a:r>
          </a:p>
          <a:p>
            <a:pPr lvl="2"/>
            <a:r>
              <a:rPr lang="en-US" sz="2800" dirty="0" smtClean="0"/>
              <a:t>Thus defined</a:t>
            </a:r>
          </a:p>
          <a:p>
            <a:pPr lvl="3"/>
            <a:r>
              <a:rPr lang="en-US" sz="2400" dirty="0" smtClean="0"/>
              <a:t>Single </a:t>
            </a:r>
            <a:r>
              <a:rPr lang="en-US" sz="2400" dirty="0" err="1" smtClean="0"/>
              <a:t>factoral</a:t>
            </a:r>
            <a:r>
              <a:rPr lang="en-US" sz="2400" dirty="0" smtClean="0"/>
              <a:t> terms of trade</a:t>
            </a:r>
          </a:p>
          <a:p>
            <a:pPr lvl="3"/>
            <a:r>
              <a:rPr lang="en-US" sz="2400" dirty="0" smtClean="0"/>
              <a:t>Double </a:t>
            </a:r>
            <a:r>
              <a:rPr lang="en-US" sz="2400" dirty="0" err="1" smtClean="0"/>
              <a:t>factoral</a:t>
            </a:r>
            <a:r>
              <a:rPr lang="en-US" sz="2400" dirty="0" smtClean="0"/>
              <a:t> terms of trade</a:t>
            </a:r>
          </a:p>
          <a:p>
            <a:pPr lvl="2"/>
            <a:endParaRPr lang="en-US" sz="2000" dirty="0" smtClean="0"/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sz="7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71" y="3721577"/>
            <a:ext cx="1524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4875"/>
            <a:ext cx="7239000" cy="1127125"/>
          </a:xfrm>
        </p:spPr>
        <p:txBody>
          <a:bodyPr/>
          <a:lstStyle/>
          <a:p>
            <a:pPr algn="ctr"/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</a:t>
            </a:r>
            <a:r>
              <a:rPr lang="en-US" dirty="0"/>
              <a:t>Terms of Trade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5146024"/>
          </a:xfrm>
        </p:spPr>
        <p:txBody>
          <a:bodyPr/>
          <a:lstStyle/>
          <a:p>
            <a:r>
              <a:rPr lang="en-US" dirty="0" smtClean="0"/>
              <a:t>“Single </a:t>
            </a:r>
            <a:r>
              <a:rPr lang="en-US" dirty="0" err="1" smtClean="0"/>
              <a:t>factoral</a:t>
            </a:r>
            <a:r>
              <a:rPr lang="en-US" dirty="0" smtClean="0"/>
              <a:t> terms of trade”</a:t>
            </a:r>
          </a:p>
          <a:p>
            <a:pPr marL="914400" lvl="2" indent="0">
              <a:buNone/>
            </a:pPr>
            <a:r>
              <a:rPr lang="en-US" i="1" dirty="0" smtClean="0"/>
              <a:t>SFTT = </a:t>
            </a:r>
            <a:r>
              <a:rPr lang="en-US" i="1" dirty="0" err="1" smtClean="0"/>
              <a:t>NBTT×A</a:t>
            </a:r>
            <a:r>
              <a:rPr lang="en-US" i="1" baseline="-25000" dirty="0" err="1"/>
              <a:t>x</a:t>
            </a:r>
            <a:r>
              <a:rPr lang="en-US" dirty="0" smtClean="0"/>
              <a:t> = (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x</a:t>
            </a:r>
            <a:r>
              <a:rPr lang="en-US" dirty="0"/>
              <a:t>/</a:t>
            </a:r>
            <a:r>
              <a:rPr lang="en-US" i="1" dirty="0" smtClean="0"/>
              <a:t>P</a:t>
            </a:r>
            <a:r>
              <a:rPr lang="en-US" i="1" baseline="-25000" dirty="0" smtClean="0"/>
              <a:t>m</a:t>
            </a:r>
            <a:r>
              <a:rPr lang="en-US" dirty="0" smtClean="0"/>
              <a:t>)</a:t>
            </a:r>
            <a:r>
              <a:rPr lang="en-US" i="1" dirty="0" smtClean="0"/>
              <a:t>×</a:t>
            </a:r>
            <a:r>
              <a:rPr lang="en-US" i="1" dirty="0"/>
              <a:t>A</a:t>
            </a:r>
            <a:r>
              <a:rPr lang="en-US" i="1" baseline="-25000" dirty="0"/>
              <a:t>x</a:t>
            </a:r>
            <a:r>
              <a:rPr lang="en-US" dirty="0"/>
              <a:t> </a:t>
            </a:r>
          </a:p>
          <a:p>
            <a:pPr marL="1357313" lvl="2" indent="0">
              <a:buNone/>
            </a:pPr>
            <a:r>
              <a:rPr lang="en-US" i="1" dirty="0" smtClean="0"/>
              <a:t>	A</a:t>
            </a:r>
            <a:r>
              <a:rPr lang="en-US" i="1" baseline="-25000" dirty="0" smtClean="0"/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own factor productivity producing exports</a:t>
            </a:r>
            <a:endParaRPr lang="en-US" dirty="0"/>
          </a:p>
          <a:p>
            <a:r>
              <a:rPr lang="en-US" dirty="0" smtClean="0"/>
              <a:t>“Double </a:t>
            </a:r>
            <a:r>
              <a:rPr lang="en-US" dirty="0" err="1" smtClean="0"/>
              <a:t>factoral</a:t>
            </a:r>
            <a:r>
              <a:rPr lang="en-US" dirty="0" smtClean="0"/>
              <a:t> terms of trade”</a:t>
            </a:r>
          </a:p>
          <a:p>
            <a:pPr marL="914400" lvl="2" indent="0">
              <a:buNone/>
            </a:pPr>
            <a:r>
              <a:rPr lang="en-US" i="1" dirty="0" smtClean="0"/>
              <a:t>DFTT = </a:t>
            </a:r>
            <a:r>
              <a:rPr lang="en-US" i="1" dirty="0" err="1" smtClean="0"/>
              <a:t>NBTT</a:t>
            </a:r>
            <a:r>
              <a:rPr lang="en-US" i="1" dirty="0" err="1"/>
              <a:t>×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x</a:t>
            </a:r>
            <a:r>
              <a:rPr lang="en-US" i="1" baseline="-25000" dirty="0" smtClean="0"/>
              <a:t>/</a:t>
            </a:r>
            <a:r>
              <a:rPr lang="en-US" i="1" dirty="0" smtClean="0"/>
              <a:t>A</a:t>
            </a:r>
            <a:r>
              <a:rPr lang="en-US" i="1" baseline="-25000" dirty="0" smtClean="0"/>
              <a:t>m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err="1"/>
              <a:t>P</a:t>
            </a:r>
            <a:r>
              <a:rPr lang="en-US" i="1" baseline="-25000" dirty="0" err="1"/>
              <a:t>x</a:t>
            </a:r>
            <a:r>
              <a:rPr lang="en-US" dirty="0"/>
              <a:t>/</a:t>
            </a:r>
            <a:r>
              <a:rPr lang="en-US" i="1" dirty="0"/>
              <a:t>P</a:t>
            </a:r>
            <a:r>
              <a:rPr lang="en-US" i="1" baseline="-25000" dirty="0"/>
              <a:t>m</a:t>
            </a:r>
            <a:r>
              <a:rPr lang="en-US" dirty="0"/>
              <a:t>)</a:t>
            </a:r>
            <a:r>
              <a:rPr lang="en-US" i="1" dirty="0" smtClean="0"/>
              <a:t>×</a:t>
            </a:r>
            <a:r>
              <a:rPr lang="en-US" dirty="0" smtClean="0"/>
              <a:t>(</a:t>
            </a:r>
            <a:r>
              <a:rPr lang="en-US" i="1" dirty="0"/>
              <a:t>A</a:t>
            </a:r>
            <a:r>
              <a:rPr lang="en-US" i="1" baseline="-25000" dirty="0"/>
              <a:t>x/</a:t>
            </a:r>
            <a:r>
              <a:rPr lang="en-US" i="1" dirty="0" smtClean="0"/>
              <a:t>A</a:t>
            </a:r>
            <a:r>
              <a:rPr lang="en-US" i="1" baseline="-25000" dirty="0" smtClean="0"/>
              <a:t>m</a:t>
            </a:r>
            <a:r>
              <a:rPr lang="en-US" dirty="0" smtClean="0"/>
              <a:t>)</a:t>
            </a:r>
            <a:endParaRPr lang="en-US" dirty="0"/>
          </a:p>
          <a:p>
            <a:pPr marL="1357313" lvl="2" indent="0">
              <a:buNone/>
            </a:pPr>
            <a:r>
              <a:rPr lang="en-US" i="1" dirty="0"/>
              <a:t>	A</a:t>
            </a:r>
            <a:r>
              <a:rPr lang="en-US" i="1" baseline="-25000" dirty="0"/>
              <a:t>x</a:t>
            </a:r>
            <a:r>
              <a:rPr lang="en-US" dirty="0"/>
              <a:t> = </a:t>
            </a:r>
            <a:r>
              <a:rPr lang="en-US" dirty="0" smtClean="0"/>
              <a:t>foreign factor productivity producing imports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sz="7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4875"/>
            <a:ext cx="7239000" cy="1127125"/>
          </a:xfrm>
        </p:spPr>
        <p:txBody>
          <a:bodyPr/>
          <a:lstStyle/>
          <a:p>
            <a:pPr algn="ctr"/>
            <a:r>
              <a:rPr lang="en-US" dirty="0" smtClean="0"/>
              <a:t>Origins </a:t>
            </a:r>
            <a:r>
              <a:rPr lang="en-US" dirty="0"/>
              <a:t>of </a:t>
            </a:r>
            <a:r>
              <a:rPr lang="en-US" dirty="0" smtClean="0"/>
              <a:t>“</a:t>
            </a:r>
            <a:r>
              <a:rPr lang="en-US" dirty="0"/>
              <a:t>Terms of Trade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838" y="1269181"/>
            <a:ext cx="7239000" cy="5096779"/>
          </a:xfrm>
        </p:spPr>
        <p:txBody>
          <a:bodyPr/>
          <a:lstStyle/>
          <a:p>
            <a:r>
              <a:rPr lang="en-US" dirty="0" smtClean="0"/>
              <a:t>And in international finance (?)</a:t>
            </a:r>
          </a:p>
          <a:p>
            <a:pPr lvl="1"/>
            <a:r>
              <a:rPr lang="en-US" dirty="0"/>
              <a:t>Backus, David K., </a:t>
            </a:r>
            <a:r>
              <a:rPr lang="en-US" dirty="0" smtClean="0"/>
              <a:t>Patrick J. Kehoe, </a:t>
            </a:r>
            <a:r>
              <a:rPr lang="en-US" dirty="0"/>
              <a:t>and Finn E. </a:t>
            </a:r>
            <a:r>
              <a:rPr lang="en-US" dirty="0" err="1"/>
              <a:t>Kydland</a:t>
            </a:r>
            <a:r>
              <a:rPr lang="en-US" dirty="0"/>
              <a:t>. 1994. "Dynamics of the Trade Balance and the Terms of Trade: The J-Curve?" </a:t>
            </a:r>
            <a:r>
              <a:rPr lang="en-US" i="1" dirty="0"/>
              <a:t>American Economic Review</a:t>
            </a:r>
            <a:r>
              <a:rPr lang="en-US" dirty="0"/>
              <a:t>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“The terms of trade, in this paper, is the </a:t>
            </a:r>
            <a:r>
              <a:rPr lang="en-US" dirty="0">
                <a:solidFill>
                  <a:srgbClr val="FF0000"/>
                </a:solidFill>
              </a:rPr>
              <a:t>relative price of imports to exports</a:t>
            </a:r>
            <a:r>
              <a:rPr lang="en-US" dirty="0" smtClean="0"/>
              <a:t>…”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sz="7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677" y="4830186"/>
            <a:ext cx="1488158" cy="1681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760" y="4829621"/>
            <a:ext cx="12700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470" y="4830186"/>
            <a:ext cx="1724861" cy="17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0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7620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Results </a:t>
            </a:r>
            <a:r>
              <a:rPr lang="en-US" sz="2800" dirty="0" smtClean="0"/>
              <a:t>of </a:t>
            </a:r>
            <a:r>
              <a:rPr lang="en-US" sz="2800" dirty="0" smtClean="0"/>
              <a:t>Example:</a:t>
            </a:r>
            <a:endParaRPr lang="en-US" sz="28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219200" y="4343400"/>
            <a:ext cx="4208935" cy="2057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tariffs on all trade of 30%, consumption bundle requires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5/60 = ~8% more labor with 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FTAs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than without.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867400" y="2362200"/>
            <a:ext cx="14478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743200"/>
            <a:ext cx="5562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971800" y="3124200"/>
            <a:ext cx="16764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1447800" y="757237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334000" y="4191000"/>
          <a:ext cx="56261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5626100" imgH="2184400" progId="Word.Document.12">
                  <p:link updateAutomatic="1"/>
                </p:oleObj>
              </mc:Choice>
              <mc:Fallback>
                <p:oleObj name="Document" r:id="rId3" imgW="5626100" imgH="2184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91000"/>
                        <a:ext cx="56261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257800" y="5867400"/>
            <a:ext cx="2667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319" y="1898114"/>
            <a:ext cx="7239000" cy="1127125"/>
          </a:xfrm>
        </p:spPr>
        <p:txBody>
          <a:bodyPr/>
          <a:lstStyle/>
          <a:p>
            <a:r>
              <a:rPr lang="en-US" dirty="0" smtClean="0"/>
              <a:t>Implication (surprising?)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861801"/>
            <a:ext cx="7239000" cy="2554545"/>
          </a:xfrm>
        </p:spPr>
        <p:txBody>
          <a:bodyPr/>
          <a:lstStyle/>
          <a:p>
            <a:r>
              <a:rPr lang="en-US" dirty="0" smtClean="0"/>
              <a:t>ROOs actually </a:t>
            </a:r>
            <a:r>
              <a:rPr lang="en-US" u="sng" dirty="0"/>
              <a:t>can</a:t>
            </a:r>
            <a:r>
              <a:rPr lang="en-US" dirty="0"/>
              <a:t> cause </a:t>
            </a:r>
            <a:r>
              <a:rPr lang="en-US" dirty="0" smtClean="0"/>
              <a:t>the net welfare effect of ubiquitous FTAs to be negative for all countries, compared to no FTAs and positive tariffs.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47800" y="685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smtClean="0"/>
              <a:t>Rue the ROOs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6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  <a:ln w="127000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n-US" dirty="0" smtClean="0"/>
              <a:t>Glossary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Deardorff’s Glossary of International Economics: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839" y="3135827"/>
            <a:ext cx="7239000" cy="3170099"/>
          </a:xfrm>
        </p:spPr>
        <p:txBody>
          <a:bodyPr/>
          <a:lstStyle/>
          <a:p>
            <a:r>
              <a:rPr lang="en-US" dirty="0" smtClean="0"/>
              <a:t>Intro</a:t>
            </a:r>
          </a:p>
          <a:p>
            <a:pPr lvl="1"/>
            <a:r>
              <a:rPr lang="en-US" dirty="0" smtClean="0"/>
              <a:t>Terms, with search</a:t>
            </a:r>
          </a:p>
          <a:p>
            <a:pPr lvl="1"/>
            <a:r>
              <a:rPr lang="en-US" dirty="0" smtClean="0"/>
              <a:t>Bibliography</a:t>
            </a:r>
          </a:p>
          <a:p>
            <a:pPr lvl="1"/>
            <a:r>
              <a:rPr lang="en-US" dirty="0" smtClean="0"/>
              <a:t>Figures</a:t>
            </a:r>
          </a:p>
          <a:p>
            <a:pPr lvl="1"/>
            <a:r>
              <a:rPr lang="en-US" dirty="0" smtClean="0"/>
              <a:t>Lists</a:t>
            </a:r>
          </a:p>
          <a:p>
            <a:pPr lvl="1"/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46277" y="201207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sz="3600" dirty="0" smtClean="0"/>
              <a:t>The Terms of Trade and Other Wonders</a:t>
            </a:r>
            <a:endParaRPr lang="en-US" sz="3600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200400"/>
            <a:ext cx="16891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2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Origins of Selected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079" y="1692544"/>
            <a:ext cx="7239000" cy="5336845"/>
          </a:xfrm>
        </p:spPr>
        <p:txBody>
          <a:bodyPr/>
          <a:lstStyle/>
          <a:p>
            <a:r>
              <a:rPr lang="en-US" dirty="0" smtClean="0"/>
              <a:t>I’ll look here (if there’s </a:t>
            </a:r>
            <a:r>
              <a:rPr lang="en-US" dirty="0"/>
              <a:t>time) at </a:t>
            </a:r>
            <a:endParaRPr lang="en-US" dirty="0" smtClean="0"/>
          </a:p>
          <a:p>
            <a:pPr lvl="1"/>
            <a:r>
              <a:rPr lang="en-US" dirty="0" smtClean="0"/>
              <a:t>CES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Gravity model</a:t>
            </a:r>
          </a:p>
          <a:p>
            <a:pPr lvl="1"/>
            <a:r>
              <a:rPr lang="en-US" dirty="0" smtClean="0"/>
              <a:t>Lerner diagram</a:t>
            </a:r>
          </a:p>
          <a:p>
            <a:pPr lvl="1"/>
            <a:r>
              <a:rPr lang="en-US" dirty="0" smtClean="0"/>
              <a:t>Marshall-Lerner condition</a:t>
            </a:r>
          </a:p>
          <a:p>
            <a:pPr lvl="1"/>
            <a:r>
              <a:rPr lang="en-US" dirty="0" smtClean="0"/>
              <a:t>Terms </a:t>
            </a:r>
            <a:r>
              <a:rPr lang="en-US" dirty="0" smtClean="0"/>
              <a:t>of </a:t>
            </a:r>
            <a:r>
              <a:rPr lang="en-US" dirty="0" smtClean="0"/>
              <a:t>trade</a:t>
            </a:r>
          </a:p>
          <a:p>
            <a:r>
              <a:rPr lang="en-US" dirty="0" smtClean="0"/>
              <a:t>For each I’ll look both at the origin of the idea (the substance) and of the name.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4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ord-school-ppt-template_11-12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ford-school-ppt-template_11-12_light.pot</Template>
  <TotalTime>41312</TotalTime>
  <Words>2062</Words>
  <Application>Microsoft Macintosh PowerPoint</Application>
  <PresentationFormat>On-screen Show (4:3)</PresentationFormat>
  <Paragraphs>388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ford-school-ppt-template_11-12_light</vt:lpstr>
      <vt:lpstr>???</vt:lpstr>
      <vt:lpstr>Rules of Origin,                 Origins of Terms,                             and Terms of Trade</vt:lpstr>
      <vt:lpstr>Rules of  Origin of  Terms of  Trade</vt:lpstr>
      <vt:lpstr>Rue the ROOs</vt:lpstr>
      <vt:lpstr>Rue the ROOs</vt:lpstr>
      <vt:lpstr>Example 2</vt:lpstr>
      <vt:lpstr>Implication (surprising?)</vt:lpstr>
      <vt:lpstr>Glossary</vt:lpstr>
      <vt:lpstr>Deardorff’s Glossary of International Economics:</vt:lpstr>
      <vt:lpstr>Origins of Selected Terms</vt:lpstr>
      <vt:lpstr>Origins of “CES function”</vt:lpstr>
      <vt:lpstr>Origins of “CES function”</vt:lpstr>
      <vt:lpstr>Origins of “CES function”</vt:lpstr>
      <vt:lpstr>Origins of “CES function”</vt:lpstr>
      <vt:lpstr>Origins of “CES function”</vt:lpstr>
      <vt:lpstr>Origins of “Gravity Model”</vt:lpstr>
      <vt:lpstr>Origins of “Gravity Model”</vt:lpstr>
      <vt:lpstr>Origins of “Gravity Model”</vt:lpstr>
      <vt:lpstr>Origins of “Gravity Model”</vt:lpstr>
      <vt:lpstr>Origins of “Gravity Model”</vt:lpstr>
      <vt:lpstr>Origins of “Gravity Model”</vt:lpstr>
      <vt:lpstr>Origins of “Gravity Model”</vt:lpstr>
      <vt:lpstr>Origins of “Gravity Model”</vt:lpstr>
      <vt:lpstr>Origins of “Gravity Model”</vt:lpstr>
      <vt:lpstr>Origins of “Gravity Model”</vt:lpstr>
      <vt:lpstr>Origins of “Gravity Model”</vt:lpstr>
      <vt:lpstr>Origins of “Gravity Model”</vt:lpstr>
      <vt:lpstr>Origins of “Lerner diagram”</vt:lpstr>
      <vt:lpstr>Origins of “Lerner diagram”</vt:lpstr>
      <vt:lpstr>Origins of “Lerner diagram”</vt:lpstr>
      <vt:lpstr>Origins of “Lerner diagram”</vt:lpstr>
      <vt:lpstr>Origins of “Lerner diagram”</vt:lpstr>
      <vt:lpstr>Origins of “Lerner diagram”</vt:lpstr>
      <vt:lpstr>Origins of “Lerner diagram”</vt:lpstr>
      <vt:lpstr>Origins of “Marshall-Lerner Condition”</vt:lpstr>
      <vt:lpstr>Origins of “Marshall-Lerner Condition”</vt:lpstr>
      <vt:lpstr>Origins of “Marshall-Lerner Condition”</vt:lpstr>
      <vt:lpstr>Origins of “Marshall-Lerner Condition”</vt:lpstr>
      <vt:lpstr>Origins of “Marshall-Lerner Condition”</vt:lpstr>
      <vt:lpstr>Origins of “Marshall-Lerner Condition”</vt:lpstr>
      <vt:lpstr>Origins of “Marshall-Lerner Condition”</vt:lpstr>
      <vt:lpstr>Origins of “Terms of Trade”</vt:lpstr>
      <vt:lpstr>Origins of “Terms of Trade”</vt:lpstr>
      <vt:lpstr>Origins of “Terms of Trade”</vt:lpstr>
      <vt:lpstr>Origins of “Terms of Trade”</vt:lpstr>
      <vt:lpstr>Origins of “Terms of Trade”</vt:lpstr>
      <vt:lpstr>Origins of “Terms of Trade”</vt:lpstr>
      <vt:lpstr>Origins of “Terms of Trade”</vt:lpstr>
      <vt:lpstr>Origins of “Terms of Trade”</vt:lpstr>
      <vt:lpstr>Origins of “Terms of Trade”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 the ROOs</dc:title>
  <dc:creator>Alan Deardorff</dc:creator>
  <cp:lastModifiedBy>Alan Deardorff</cp:lastModifiedBy>
  <cp:revision>114</cp:revision>
  <dcterms:created xsi:type="dcterms:W3CDTF">2011-07-06T15:52:55Z</dcterms:created>
  <dcterms:modified xsi:type="dcterms:W3CDTF">2016-03-29T15:33:24Z</dcterms:modified>
</cp:coreProperties>
</file>